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6" r:id="rId3"/>
    <p:sldId id="287" r:id="rId4"/>
    <p:sldId id="299" r:id="rId5"/>
    <p:sldId id="257" r:id="rId6"/>
    <p:sldId id="264" r:id="rId7"/>
    <p:sldId id="260" r:id="rId8"/>
    <p:sldId id="258" r:id="rId9"/>
    <p:sldId id="259" r:id="rId10"/>
    <p:sldId id="273" r:id="rId11"/>
    <p:sldId id="277" r:id="rId12"/>
    <p:sldId id="278" r:id="rId13"/>
    <p:sldId id="265" r:id="rId14"/>
    <p:sldId id="286" r:id="rId15"/>
    <p:sldId id="261" r:id="rId16"/>
    <p:sldId id="282" r:id="rId17"/>
    <p:sldId id="283" r:id="rId18"/>
    <p:sldId id="280" r:id="rId19"/>
    <p:sldId id="288" r:id="rId20"/>
    <p:sldId id="290" r:id="rId21"/>
    <p:sldId id="291" r:id="rId22"/>
    <p:sldId id="292" r:id="rId23"/>
    <p:sldId id="284" r:id="rId24"/>
    <p:sldId id="285"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02" autoAdjust="0"/>
  </p:normalViewPr>
  <p:slideViewPr>
    <p:cSldViewPr snapToGrid="0">
      <p:cViewPr varScale="1">
        <p:scale>
          <a:sx n="98" d="100"/>
          <a:sy n="98" d="100"/>
        </p:scale>
        <p:origin x="1014"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9E2055F-BF0E-4482-B4E1-5A5ECEC16B9D}" type="datetimeFigureOut">
              <a:rPr lang="en-US" smtClean="0"/>
              <a:t>4/6/2024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B8DFA71A-002E-46B0-9AEA-8A68408347C2}" type="slidenum">
              <a:rPr lang="en-US" smtClean="0"/>
              <a:t>‹#›</a:t>
            </a:fld>
            <a:endParaRPr lang="en-US" dirty="0"/>
          </a:p>
        </p:txBody>
      </p:sp>
    </p:spTree>
    <p:extLst>
      <p:ext uri="{BB962C8B-B14F-4D97-AF65-F5344CB8AC3E}">
        <p14:creationId xmlns:p14="http://schemas.microsoft.com/office/powerpoint/2010/main" val="414608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FA71A-002E-46B0-9AEA-8A68408347C2}" type="slidenum">
              <a:rPr lang="en-US" smtClean="0"/>
              <a:t>17</a:t>
            </a:fld>
            <a:endParaRPr lang="en-US" dirty="0"/>
          </a:p>
        </p:txBody>
      </p:sp>
    </p:spTree>
    <p:extLst>
      <p:ext uri="{BB962C8B-B14F-4D97-AF65-F5344CB8AC3E}">
        <p14:creationId xmlns:p14="http://schemas.microsoft.com/office/powerpoint/2010/main" val="327953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172221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354968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159235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320118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89383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329333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139169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363525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26420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175659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B193D6-4313-4ED5-99B1-1799550C779B}" type="datetimeFigureOut">
              <a:rPr lang="en-US" smtClean="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DEF55-EFA0-4C5B-99AA-413215008EE9}" type="slidenum">
              <a:rPr lang="en-US" smtClean="0"/>
              <a:t>‹#›</a:t>
            </a:fld>
            <a:endParaRPr lang="en-US" dirty="0"/>
          </a:p>
        </p:txBody>
      </p:sp>
    </p:spTree>
    <p:extLst>
      <p:ext uri="{BB962C8B-B14F-4D97-AF65-F5344CB8AC3E}">
        <p14:creationId xmlns:p14="http://schemas.microsoft.com/office/powerpoint/2010/main" val="343879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193D6-4313-4ED5-99B1-1799550C779B}" type="datetimeFigureOut">
              <a:rPr lang="en-US" smtClean="0"/>
              <a:t>4/6/2024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DEF55-EFA0-4C5B-99AA-413215008EE9}" type="slidenum">
              <a:rPr lang="en-US" smtClean="0"/>
              <a:t>‹#›</a:t>
            </a:fld>
            <a:endParaRPr lang="en-US" dirty="0"/>
          </a:p>
        </p:txBody>
      </p:sp>
    </p:spTree>
    <p:extLst>
      <p:ext uri="{BB962C8B-B14F-4D97-AF65-F5344CB8AC3E}">
        <p14:creationId xmlns:p14="http://schemas.microsoft.com/office/powerpoint/2010/main" val="2266702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873A60-4F57-9BBB-5085-1B9881DAE4DD}"/>
              </a:ext>
            </a:extLst>
          </p:cNvPr>
          <p:cNvSpPr>
            <a:spLocks noGrp="1"/>
          </p:cNvSpPr>
          <p:nvPr>
            <p:ph type="ctrTitle"/>
          </p:nvPr>
        </p:nvSpPr>
        <p:spPr>
          <a:xfrm>
            <a:off x="1524000" y="475821"/>
            <a:ext cx="9144000" cy="2387600"/>
          </a:xfrm>
        </p:spPr>
        <p:txBody>
          <a:bodyPr>
            <a:normAutofit/>
          </a:bodyPr>
          <a:lstStyle/>
          <a:p>
            <a:r>
              <a:rPr lang="en-US" dirty="0"/>
              <a:t>Chief Officers in Haz-Mat History</a:t>
            </a:r>
          </a:p>
        </p:txBody>
      </p:sp>
      <p:sp>
        <p:nvSpPr>
          <p:cNvPr id="5" name="Subtitle 4">
            <a:extLst>
              <a:ext uri="{FF2B5EF4-FFF2-40B4-BE49-F238E27FC236}">
                <a16:creationId xmlns:a16="http://schemas.microsoft.com/office/drawing/2014/main" id="{A14D4405-FD3A-803B-7144-B80E2303BC7B}"/>
              </a:ext>
            </a:extLst>
          </p:cNvPr>
          <p:cNvSpPr>
            <a:spLocks noGrp="1"/>
          </p:cNvSpPr>
          <p:nvPr>
            <p:ph type="subTitle" idx="1"/>
          </p:nvPr>
        </p:nvSpPr>
        <p:spPr>
          <a:xfrm>
            <a:off x="1524000" y="3602038"/>
            <a:ext cx="9144000" cy="2780141"/>
          </a:xfrm>
        </p:spPr>
        <p:txBody>
          <a:bodyPr>
            <a:normAutofit/>
          </a:bodyPr>
          <a:lstStyle/>
          <a:p>
            <a:r>
              <a:rPr lang="en-US" dirty="0"/>
              <a:t>This section is not just about the Chief Officers who eventually commanded Haz-Mat (Haz-Mat Operations &amp; Special Operations Command) but about the members of Haz-Mat who eventually became Chief Officers and the highest ranks they attained in the FDNY</a:t>
            </a:r>
          </a:p>
          <a:p>
            <a:endParaRPr lang="en-US" dirty="0"/>
          </a:p>
        </p:txBody>
      </p:sp>
    </p:spTree>
    <p:extLst>
      <p:ext uri="{BB962C8B-B14F-4D97-AF65-F5344CB8AC3E}">
        <p14:creationId xmlns:p14="http://schemas.microsoft.com/office/powerpoint/2010/main" val="295093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Charter Member to Battalion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a:xfrm>
            <a:off x="5317588" y="1448972"/>
            <a:ext cx="6752492" cy="5043903"/>
          </a:xfrm>
        </p:spPr>
        <p:txBody>
          <a:bodyPr>
            <a:normAutofit fontScale="62500" lnSpcReduction="20000"/>
          </a:bodyPr>
          <a:lstStyle/>
          <a:p>
            <a:pPr marL="0" indent="0">
              <a:buNone/>
            </a:pPr>
            <a:r>
              <a:rPr lang="en-US" sz="4500" dirty="0"/>
              <a:t>Robert Ingram</a:t>
            </a:r>
          </a:p>
          <a:p>
            <a:r>
              <a:rPr lang="en-US" sz="3800" dirty="0"/>
              <a:t>Charter Member of Haz-Mat 1</a:t>
            </a:r>
          </a:p>
          <a:p>
            <a:r>
              <a:rPr lang="en-US" sz="3800" dirty="0"/>
              <a:t>Covered as Administrative/Line Company Officer as a Lieutenant.</a:t>
            </a:r>
          </a:p>
          <a:p>
            <a:r>
              <a:rPr lang="en-US" sz="3800" dirty="0"/>
              <a:t>Covered as a Captain for relief assignments.</a:t>
            </a:r>
          </a:p>
          <a:p>
            <a:r>
              <a:rPr lang="en-US" sz="3800" dirty="0"/>
              <a:t>1st Commanding Officer HMT School.</a:t>
            </a:r>
          </a:p>
          <a:p>
            <a:r>
              <a:rPr lang="en-US" sz="3800" dirty="0"/>
              <a:t>Executive Officer HM Operations under Chief Fanning.</a:t>
            </a:r>
          </a:p>
          <a:p>
            <a:r>
              <a:rPr lang="en-US" sz="3800" dirty="0"/>
              <a:t>Executive Officer Special Operations Command under AC Cruthers until 9/11.</a:t>
            </a:r>
          </a:p>
          <a:p>
            <a:r>
              <a:rPr lang="en-US" sz="3800" dirty="0"/>
              <a:t>Commanded Haz-Mat Operations after</a:t>
            </a:r>
          </a:p>
          <a:p>
            <a:r>
              <a:rPr lang="en-US" sz="3800" dirty="0"/>
              <a:t>Chief Fanning was killed on 9/11 9/12/01 until 09/01/07</a:t>
            </a:r>
          </a:p>
          <a:p>
            <a:r>
              <a:rPr lang="en-US" sz="3800" dirty="0"/>
              <a:t>FDNY WMD Chief CTDP 09/01/07-12/2017</a:t>
            </a:r>
          </a:p>
        </p:txBody>
      </p:sp>
      <p:sp>
        <p:nvSpPr>
          <p:cNvPr id="6" name="Content Placeholder 5">
            <a:extLst>
              <a:ext uri="{FF2B5EF4-FFF2-40B4-BE49-F238E27FC236}">
                <a16:creationId xmlns:a16="http://schemas.microsoft.com/office/drawing/2014/main" id="{970A87D7-00D7-5A04-CBDF-C283F4018253}"/>
              </a:ext>
            </a:extLst>
          </p:cNvPr>
          <p:cNvSpPr>
            <a:spLocks noGrp="1"/>
          </p:cNvSpPr>
          <p:nvPr>
            <p:ph sz="half" idx="1"/>
          </p:nvPr>
        </p:nvSpPr>
        <p:spPr/>
        <p:txBody>
          <a:bodyPr>
            <a:normAutofit fontScale="62500" lnSpcReduction="20000"/>
          </a:bodyPr>
          <a:lstStyle/>
          <a:p>
            <a:endParaRPr lang="en-US" sz="1800" b="0" i="0" u="none" strike="noStrike" baseline="0" dirty="0">
              <a:latin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AFB17968-E721-E7EA-FF81-FD344E9B73BB}"/>
              </a:ext>
            </a:extLst>
          </p:cNvPr>
          <p:cNvPicPr>
            <a:picLocks noChangeAspect="1"/>
          </p:cNvPicPr>
          <p:nvPr/>
        </p:nvPicPr>
        <p:blipFill rotWithShape="1">
          <a:blip r:embed="rId2"/>
          <a:srcRect l="19329" t="8730" r="18204" b="29329"/>
          <a:stretch/>
        </p:blipFill>
        <p:spPr>
          <a:xfrm>
            <a:off x="1493303" y="2033081"/>
            <a:ext cx="3010604" cy="3443591"/>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47414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Battalion Chief to Deputy Assistant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William Siegel</a:t>
            </a:r>
          </a:p>
          <a:p>
            <a:pPr lvl="1"/>
            <a:r>
              <a:rPr lang="en-US" dirty="0"/>
              <a:t>Commanded the Marine Division</a:t>
            </a:r>
          </a:p>
          <a:p>
            <a:pPr lvl="1"/>
            <a:r>
              <a:rPr lang="en-US" dirty="0"/>
              <a:t>Chief in Charge Special operations Command</a:t>
            </a:r>
          </a:p>
          <a:p>
            <a:endParaRPr lang="en-US" dirty="0"/>
          </a:p>
        </p:txBody>
      </p:sp>
      <p:sp>
        <p:nvSpPr>
          <p:cNvPr id="6" name="Content Placeholder 5">
            <a:extLst>
              <a:ext uri="{FF2B5EF4-FFF2-40B4-BE49-F238E27FC236}">
                <a16:creationId xmlns:a16="http://schemas.microsoft.com/office/drawing/2014/main" id="{970A87D7-00D7-5A04-CBDF-C283F4018253}"/>
              </a:ext>
            </a:extLst>
          </p:cNvPr>
          <p:cNvSpPr>
            <a:spLocks noGrp="1"/>
          </p:cNvSpPr>
          <p:nvPr>
            <p:ph sz="half" idx="1"/>
          </p:nvPr>
        </p:nvSpPr>
        <p:spPr/>
        <p:txBody>
          <a:bodyPr>
            <a:normAutofit/>
          </a:bodyPr>
          <a:lstStyle/>
          <a:p>
            <a:endParaRPr lang="en-US" sz="1800" b="0" i="0" u="none" strike="noStrike" baseline="0" dirty="0">
              <a:latin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76AE0A0-7ED0-C329-5B67-CA21C86FFD17}"/>
              </a:ext>
            </a:extLst>
          </p:cNvPr>
          <p:cNvPicPr>
            <a:picLocks noChangeAspect="1"/>
          </p:cNvPicPr>
          <p:nvPr/>
        </p:nvPicPr>
        <p:blipFill rotWithShape="1">
          <a:blip r:embed="rId2"/>
          <a:srcRect l="24653" t="3337" r="17622" b="36571"/>
          <a:stretch/>
        </p:blipFill>
        <p:spPr>
          <a:xfrm>
            <a:off x="1809344" y="2198452"/>
            <a:ext cx="2253277" cy="2859932"/>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87462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Deputy Chief to Assistant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William Seelig</a:t>
            </a:r>
          </a:p>
          <a:p>
            <a:pPr lvl="1"/>
            <a:r>
              <a:rPr lang="en-US" dirty="0"/>
              <a:t>Commanded Rescue Operations</a:t>
            </a:r>
          </a:p>
          <a:p>
            <a:pPr lvl="1"/>
            <a:r>
              <a:rPr lang="en-US" dirty="0"/>
              <a:t>Chief in Charge Special operations Command</a:t>
            </a:r>
          </a:p>
          <a:p>
            <a:endParaRPr lang="en-US" dirty="0"/>
          </a:p>
        </p:txBody>
      </p:sp>
      <p:sp>
        <p:nvSpPr>
          <p:cNvPr id="6" name="Content Placeholder 5">
            <a:extLst>
              <a:ext uri="{FF2B5EF4-FFF2-40B4-BE49-F238E27FC236}">
                <a16:creationId xmlns:a16="http://schemas.microsoft.com/office/drawing/2014/main" id="{970A87D7-00D7-5A04-CBDF-C283F4018253}"/>
              </a:ext>
            </a:extLst>
          </p:cNvPr>
          <p:cNvSpPr>
            <a:spLocks noGrp="1"/>
          </p:cNvSpPr>
          <p:nvPr>
            <p:ph sz="half" idx="1"/>
          </p:nvPr>
        </p:nvSpPr>
        <p:spPr/>
        <p:txBody>
          <a:bodyPr>
            <a:normAutofit/>
          </a:bodyPr>
          <a:lstStyle/>
          <a:p>
            <a:endParaRPr lang="en-US" sz="1800" b="0" i="0" u="none" strike="noStrike" baseline="0" dirty="0">
              <a:latin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55F252FF-21C1-8B82-2137-00A23E292EFB}"/>
              </a:ext>
            </a:extLst>
          </p:cNvPr>
          <p:cNvPicPr>
            <a:picLocks noChangeAspect="1"/>
          </p:cNvPicPr>
          <p:nvPr/>
        </p:nvPicPr>
        <p:blipFill rotWithShape="1">
          <a:blip r:embed="rId2"/>
          <a:srcRect l="28995" t="6774" r="13966" b="30315"/>
          <a:stretch/>
        </p:blipFill>
        <p:spPr>
          <a:xfrm>
            <a:off x="1682885" y="2101174"/>
            <a:ext cx="2237362" cy="3302773"/>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87637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Assistant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Michael C. Weinlein</a:t>
            </a:r>
          </a:p>
          <a:p>
            <a:pPr lvl="1"/>
            <a:r>
              <a:rPr lang="en-US" dirty="0"/>
              <a:t>Chief in Charge of Special operations Command</a:t>
            </a:r>
          </a:p>
          <a:p>
            <a:endParaRPr lang="en-US" dirty="0"/>
          </a:p>
        </p:txBody>
      </p:sp>
      <p:pic>
        <p:nvPicPr>
          <p:cNvPr id="5" name="Content Placeholder 4">
            <a:extLst>
              <a:ext uri="{FF2B5EF4-FFF2-40B4-BE49-F238E27FC236}">
                <a16:creationId xmlns:a16="http://schemas.microsoft.com/office/drawing/2014/main" id="{FE544C0B-BD8C-F022-BC92-E2CB84306B03}"/>
              </a:ext>
            </a:extLst>
          </p:cNvPr>
          <p:cNvPicPr>
            <a:picLocks noGrp="1" noChangeAspect="1"/>
          </p:cNvPicPr>
          <p:nvPr>
            <p:ph sz="half" idx="1"/>
          </p:nvPr>
        </p:nvPicPr>
        <p:blipFill rotWithShape="1">
          <a:blip r:embed="rId2"/>
          <a:srcRect l="11201" t="6065" r="20714" b="33156"/>
          <a:stretch/>
        </p:blipFill>
        <p:spPr>
          <a:xfrm>
            <a:off x="1449420" y="2026500"/>
            <a:ext cx="2428069" cy="3070794"/>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75729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Firefighter to Deputy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Nicholas Corrado</a:t>
            </a:r>
          </a:p>
          <a:p>
            <a:pPr lvl="1"/>
            <a:r>
              <a:rPr lang="en-US" dirty="0"/>
              <a:t>Firefighter in Haz-Mat 1</a:t>
            </a:r>
          </a:p>
          <a:p>
            <a:pPr lvl="1"/>
            <a:r>
              <a:rPr lang="en-US" dirty="0"/>
              <a:t>Covered as company officer</a:t>
            </a:r>
          </a:p>
          <a:p>
            <a:pPr lvl="1"/>
            <a:r>
              <a:rPr lang="en-US" dirty="0"/>
              <a:t>Captain of Haz-Mat 1</a:t>
            </a:r>
          </a:p>
          <a:p>
            <a:pPr lvl="1"/>
            <a:r>
              <a:rPr lang="en-US" dirty="0"/>
              <a:t>Author WNYF articles</a:t>
            </a:r>
          </a:p>
          <a:p>
            <a:endParaRPr lang="en-US" dirty="0"/>
          </a:p>
        </p:txBody>
      </p:sp>
      <p:pic>
        <p:nvPicPr>
          <p:cNvPr id="6" name="Picture 5" descr="A person in a uniform&#10;&#10;Description automatically generated">
            <a:extLst>
              <a:ext uri="{FF2B5EF4-FFF2-40B4-BE49-F238E27FC236}">
                <a16:creationId xmlns:a16="http://schemas.microsoft.com/office/drawing/2014/main" id="{22C8A9E6-1AFB-59C7-7AD1-07E4D21BAD61}"/>
              </a:ext>
            </a:extLst>
          </p:cNvPr>
          <p:cNvPicPr>
            <a:picLocks noChangeAspect="1"/>
          </p:cNvPicPr>
          <p:nvPr/>
        </p:nvPicPr>
        <p:blipFill rotWithShape="1">
          <a:blip r:embed="rId2">
            <a:extLst>
              <a:ext uri="{28A0092B-C50C-407E-A947-70E740481C1C}">
                <a14:useLocalDpi xmlns:a14="http://schemas.microsoft.com/office/drawing/2010/main" val="0"/>
              </a:ext>
            </a:extLst>
          </a:blip>
          <a:srcRect l="26801" t="15177" r="44452" b="50000"/>
          <a:stretch/>
        </p:blipFill>
        <p:spPr>
          <a:xfrm>
            <a:off x="1478603" y="2310320"/>
            <a:ext cx="2276274" cy="3676480"/>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84638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Deputy Chief to Assistant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r>
              <a:rPr lang="en-US" dirty="0"/>
              <a:t>Donald Devine</a:t>
            </a:r>
          </a:p>
          <a:p>
            <a:pPr lvl="1"/>
            <a:r>
              <a:rPr lang="en-US" dirty="0"/>
              <a:t>Chief in Charge Special operations Command</a:t>
            </a:r>
          </a:p>
          <a:p>
            <a:endParaRPr lang="en-US" dirty="0"/>
          </a:p>
        </p:txBody>
      </p:sp>
      <p:pic>
        <p:nvPicPr>
          <p:cNvPr id="5" name="Content Placeholder 4">
            <a:extLst>
              <a:ext uri="{FF2B5EF4-FFF2-40B4-BE49-F238E27FC236}">
                <a16:creationId xmlns:a16="http://schemas.microsoft.com/office/drawing/2014/main" id="{A721B018-6081-6D36-C35C-1F9A8532559A}"/>
              </a:ext>
            </a:extLst>
          </p:cNvPr>
          <p:cNvPicPr>
            <a:picLocks noGrp="1" noChangeAspect="1"/>
          </p:cNvPicPr>
          <p:nvPr>
            <p:ph sz="half" idx="1"/>
          </p:nvPr>
        </p:nvPicPr>
        <p:blipFill rotWithShape="1">
          <a:blip r:embed="rId2"/>
          <a:srcRect l="10993" t="7220" r="30000" b="33528"/>
          <a:stretch/>
        </p:blipFill>
        <p:spPr>
          <a:xfrm>
            <a:off x="1410510" y="2247088"/>
            <a:ext cx="2542553" cy="3239311"/>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686820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a:xfrm>
            <a:off x="175098" y="365125"/>
            <a:ext cx="11760740" cy="1325563"/>
          </a:xfrm>
        </p:spPr>
        <p:txBody>
          <a:bodyPr/>
          <a:lstStyle/>
          <a:p>
            <a:r>
              <a:rPr lang="en-US" dirty="0"/>
              <a:t>Captain to Battalion Chief of Haz-Mat Operations</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John J. Fanning</a:t>
            </a:r>
          </a:p>
          <a:p>
            <a:pPr lvl="1"/>
            <a:r>
              <a:rPr lang="en-US" dirty="0"/>
              <a:t>2</a:t>
            </a:r>
            <a:r>
              <a:rPr lang="en-US" baseline="30000" dirty="0"/>
              <a:t>nd</a:t>
            </a:r>
            <a:r>
              <a:rPr lang="en-US" dirty="0"/>
              <a:t> Captain of Haz-Mat 1</a:t>
            </a:r>
          </a:p>
          <a:p>
            <a:pPr lvl="1"/>
            <a:r>
              <a:rPr lang="en-US" dirty="0"/>
              <a:t>Chief in Charge Technical Services</a:t>
            </a:r>
          </a:p>
          <a:p>
            <a:pPr lvl="1"/>
            <a:r>
              <a:rPr lang="en-US" dirty="0"/>
              <a:t>Founding Member FEMA USAR NYTF-1</a:t>
            </a:r>
          </a:p>
          <a:p>
            <a:pPr lvl="1"/>
            <a:r>
              <a:rPr lang="en-US" dirty="0"/>
              <a:t>Chief of Haz-Mat Operations</a:t>
            </a:r>
          </a:p>
          <a:p>
            <a:pPr lvl="1"/>
            <a:r>
              <a:rPr lang="en-US" dirty="0"/>
              <a:t>Killed on 9/11</a:t>
            </a:r>
          </a:p>
          <a:p>
            <a:endParaRPr lang="en-US" dirty="0"/>
          </a:p>
        </p:txBody>
      </p:sp>
      <p:pic>
        <p:nvPicPr>
          <p:cNvPr id="6" name="Picture 5" descr="A person with a mustache smiling&#10;&#10;Description automatically generated">
            <a:extLst>
              <a:ext uri="{FF2B5EF4-FFF2-40B4-BE49-F238E27FC236}">
                <a16:creationId xmlns:a16="http://schemas.microsoft.com/office/drawing/2014/main" id="{8872FB78-CF54-75B1-930E-258F1D779939}"/>
              </a:ext>
            </a:extLst>
          </p:cNvPr>
          <p:cNvPicPr>
            <a:picLocks noChangeAspect="1"/>
          </p:cNvPicPr>
          <p:nvPr/>
        </p:nvPicPr>
        <p:blipFill rotWithShape="1">
          <a:blip r:embed="rId2">
            <a:extLst>
              <a:ext uri="{28A0092B-C50C-407E-A947-70E740481C1C}">
                <a14:useLocalDpi xmlns:a14="http://schemas.microsoft.com/office/drawing/2010/main" val="0"/>
              </a:ext>
            </a:extLst>
          </a:blip>
          <a:srcRect l="29203" t="4341" r="12255" b="19064"/>
          <a:stretch/>
        </p:blipFill>
        <p:spPr>
          <a:xfrm>
            <a:off x="1760706" y="2084911"/>
            <a:ext cx="2806430" cy="3072737"/>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89317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Haz- Mat Operations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Nicholas Del Ray</a:t>
            </a:r>
          </a:p>
          <a:p>
            <a:pPr lvl="1"/>
            <a:r>
              <a:rPr lang="en-US" dirty="0"/>
              <a:t>Haz-Mat Battalion Chief</a:t>
            </a:r>
          </a:p>
          <a:p>
            <a:pPr lvl="1"/>
            <a:r>
              <a:rPr lang="en-US" dirty="0"/>
              <a:t>Haz-Mat Battalion Commander</a:t>
            </a:r>
          </a:p>
          <a:p>
            <a:pPr lvl="1"/>
            <a:r>
              <a:rPr lang="en-US" dirty="0"/>
              <a:t>Haz-Mat Division Commander</a:t>
            </a:r>
          </a:p>
          <a:p>
            <a:pPr lvl="1"/>
            <a:r>
              <a:rPr lang="en-US" dirty="0"/>
              <a:t>Chief in Charge Haz-Mat Operations</a:t>
            </a:r>
          </a:p>
          <a:p>
            <a:pPr lvl="1"/>
            <a:endParaRPr lang="en-US" dirty="0"/>
          </a:p>
          <a:p>
            <a:endParaRPr lang="en-US" dirty="0"/>
          </a:p>
        </p:txBody>
      </p:sp>
      <p:pic>
        <p:nvPicPr>
          <p:cNvPr id="7" name="Picture 6" descr="A group of people standing in front of a firetruck&#10;&#10;Description automatically generated">
            <a:extLst>
              <a:ext uri="{FF2B5EF4-FFF2-40B4-BE49-F238E27FC236}">
                <a16:creationId xmlns:a16="http://schemas.microsoft.com/office/drawing/2014/main" id="{0F9998C2-07B2-61EF-4907-A9300358A040}"/>
              </a:ext>
            </a:extLst>
          </p:cNvPr>
          <p:cNvPicPr>
            <a:picLocks noChangeAspect="1"/>
          </p:cNvPicPr>
          <p:nvPr/>
        </p:nvPicPr>
        <p:blipFill rotWithShape="1">
          <a:blip r:embed="rId3">
            <a:extLst>
              <a:ext uri="{28A0092B-C50C-407E-A947-70E740481C1C}">
                <a14:useLocalDpi xmlns:a14="http://schemas.microsoft.com/office/drawing/2010/main" val="0"/>
              </a:ext>
            </a:extLst>
          </a:blip>
          <a:srcRect l="64051" t="29550" r="30381" b="61702"/>
          <a:stretch/>
        </p:blipFill>
        <p:spPr>
          <a:xfrm>
            <a:off x="1031130" y="2345939"/>
            <a:ext cx="3025303" cy="2963789"/>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75924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Covering Officer to Captain of Haz-Mat 1 to Battalion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Peter Stuebe</a:t>
            </a:r>
          </a:p>
          <a:p>
            <a:pPr lvl="1"/>
            <a:r>
              <a:rPr lang="en-US" dirty="0"/>
              <a:t>Covering Officer in Haz-Mat 1</a:t>
            </a:r>
          </a:p>
          <a:p>
            <a:pPr lvl="1"/>
            <a:r>
              <a:rPr lang="en-US" dirty="0"/>
              <a:t>Captain of Haz-Mat 1</a:t>
            </a:r>
          </a:p>
          <a:p>
            <a:pPr lvl="1"/>
            <a:r>
              <a:rPr lang="en-US" dirty="0"/>
              <a:t>Worked in Haz-Mat Battalion</a:t>
            </a:r>
          </a:p>
          <a:p>
            <a:endParaRPr lang="en-US" dirty="0"/>
          </a:p>
        </p:txBody>
      </p:sp>
      <p:pic>
        <p:nvPicPr>
          <p:cNvPr id="7" name="Picture 6" descr="A group of firefighters standing in front of a bus&#10;&#10;Description automatically generated">
            <a:extLst>
              <a:ext uri="{FF2B5EF4-FFF2-40B4-BE49-F238E27FC236}">
                <a16:creationId xmlns:a16="http://schemas.microsoft.com/office/drawing/2014/main" id="{C190583F-EA06-5927-4C05-3BC7BFA89561}"/>
              </a:ext>
            </a:extLst>
          </p:cNvPr>
          <p:cNvPicPr>
            <a:picLocks noChangeAspect="1"/>
          </p:cNvPicPr>
          <p:nvPr/>
        </p:nvPicPr>
        <p:blipFill rotWithShape="1">
          <a:blip r:embed="rId2">
            <a:extLst>
              <a:ext uri="{28A0092B-C50C-407E-A947-70E740481C1C}">
                <a14:useLocalDpi xmlns:a14="http://schemas.microsoft.com/office/drawing/2010/main" val="0"/>
              </a:ext>
            </a:extLst>
          </a:blip>
          <a:srcRect l="47340" t="14930" r="39575" b="66064"/>
          <a:stretch/>
        </p:blipFill>
        <p:spPr>
          <a:xfrm>
            <a:off x="1584905" y="2263369"/>
            <a:ext cx="2617444" cy="2851307"/>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04547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Company Officer to Battalion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Jack Calderone</a:t>
            </a:r>
          </a:p>
          <a:p>
            <a:pPr lvl="1"/>
            <a:r>
              <a:rPr lang="en-US" dirty="0"/>
              <a:t>Charter Member in Haz-Mat 1</a:t>
            </a:r>
          </a:p>
          <a:p>
            <a:pPr lvl="1"/>
            <a:r>
              <a:rPr lang="en-US" dirty="0"/>
              <a:t>Original Company Officer</a:t>
            </a:r>
          </a:p>
          <a:p>
            <a:pPr lvl="1"/>
            <a:r>
              <a:rPr lang="en-US" dirty="0"/>
              <a:t>Went on to promotion as Battalion Chief</a:t>
            </a:r>
          </a:p>
          <a:p>
            <a:pPr lvl="1"/>
            <a:r>
              <a:rPr lang="en-US" dirty="0"/>
              <a:t>Authored many WNYF Articles</a:t>
            </a:r>
          </a:p>
          <a:p>
            <a:pPr lvl="1"/>
            <a:r>
              <a:rPr lang="en-US" dirty="0"/>
              <a:t>Editor in Chief Fire Apparatus Journal</a:t>
            </a:r>
          </a:p>
          <a:p>
            <a:endParaRPr lang="en-US" dirty="0"/>
          </a:p>
        </p:txBody>
      </p:sp>
      <p:pic>
        <p:nvPicPr>
          <p:cNvPr id="8" name="Picture 7" descr="A person in a uniform and tie&#10;&#10;Description automatically generated">
            <a:extLst>
              <a:ext uri="{FF2B5EF4-FFF2-40B4-BE49-F238E27FC236}">
                <a16:creationId xmlns:a16="http://schemas.microsoft.com/office/drawing/2014/main" id="{D557D392-6D9C-F082-07FF-D053F4B7DE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35" t="10694" r="27187" b="30833"/>
          <a:stretch/>
        </p:blipFill>
        <p:spPr>
          <a:xfrm>
            <a:off x="1329447" y="2204912"/>
            <a:ext cx="2658894" cy="3109429"/>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35481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The Beginning (Rescue Services) Pre 1984</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r>
              <a:rPr lang="en-US" dirty="0"/>
              <a:t>Ray Brown</a:t>
            </a:r>
          </a:p>
          <a:p>
            <a:pPr lvl="1"/>
            <a:r>
              <a:rPr lang="en-US" dirty="0"/>
              <a:t>Formally the Captain of Rescue 1</a:t>
            </a:r>
          </a:p>
          <a:p>
            <a:pPr lvl="1"/>
            <a:r>
              <a:rPr lang="en-US" dirty="0"/>
              <a:t>The 5 Rescues and Haz-Mat 1 under his command</a:t>
            </a:r>
          </a:p>
          <a:p>
            <a:pPr lvl="1"/>
            <a:r>
              <a:rPr lang="en-US" dirty="0"/>
              <a:t>Retired and went on to become a manager for Emergency Services for the Port authority of New York and New Jersey</a:t>
            </a:r>
          </a:p>
          <a:p>
            <a:endParaRPr lang="en-US" dirty="0"/>
          </a:p>
        </p:txBody>
      </p:sp>
      <p:sp>
        <p:nvSpPr>
          <p:cNvPr id="6" name="Content Placeholder 5">
            <a:extLst>
              <a:ext uri="{FF2B5EF4-FFF2-40B4-BE49-F238E27FC236}">
                <a16:creationId xmlns:a16="http://schemas.microsoft.com/office/drawing/2014/main" id="{970A87D7-00D7-5A04-CBDF-C283F4018253}"/>
              </a:ext>
            </a:extLst>
          </p:cNvPr>
          <p:cNvSpPr>
            <a:spLocks noGrp="1"/>
          </p:cNvSpPr>
          <p:nvPr>
            <p:ph sz="half" idx="1"/>
          </p:nvPr>
        </p:nvSpPr>
        <p:spPr/>
        <p:txBody>
          <a:bodyPr>
            <a:normAutofit/>
          </a:bodyPr>
          <a:lstStyle/>
          <a:p>
            <a:endParaRPr lang="en-US" sz="1800" b="0" i="0" u="none" strike="noStrike" baseline="0" dirty="0">
              <a:latin typeface="Times New Roman" panose="02020603050405020304" pitchFamily="18" charset="0"/>
            </a:endParaRPr>
          </a:p>
          <a:p>
            <a:endParaRPr lang="en-US" dirty="0"/>
          </a:p>
        </p:txBody>
      </p:sp>
      <p:pic>
        <p:nvPicPr>
          <p:cNvPr id="1026" name="Picture 2" descr="Raymond M. Brown - Moloney Family Funeral Homes">
            <a:extLst>
              <a:ext uri="{FF2B5EF4-FFF2-40B4-BE49-F238E27FC236}">
                <a16:creationId xmlns:a16="http://schemas.microsoft.com/office/drawing/2014/main" id="{6FD0228B-DAFD-FEDC-A2DF-C124D79C33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74" r="25501" b="47801"/>
          <a:stretch/>
        </p:blipFill>
        <p:spPr bwMode="auto">
          <a:xfrm>
            <a:off x="1494213" y="1883102"/>
            <a:ext cx="2428069" cy="3091796"/>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32525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Haz- Mat Battalion Chiefs</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Chief Schueck</a:t>
            </a:r>
          </a:p>
          <a:p>
            <a:pPr lvl="1"/>
            <a:r>
              <a:rPr lang="en-US" dirty="0"/>
              <a:t>Worked in Haz-Mat Battalion</a:t>
            </a:r>
          </a:p>
          <a:p>
            <a:pPr lvl="1"/>
            <a:endParaRPr lang="en-US" dirty="0"/>
          </a:p>
          <a:p>
            <a:endParaRPr lang="en-US" dirty="0"/>
          </a:p>
        </p:txBody>
      </p:sp>
      <p:pic>
        <p:nvPicPr>
          <p:cNvPr id="7" name="Picture 6" descr="A group of police officers sitting at a table&#10;&#10;Description automatically generated">
            <a:extLst>
              <a:ext uri="{FF2B5EF4-FFF2-40B4-BE49-F238E27FC236}">
                <a16:creationId xmlns:a16="http://schemas.microsoft.com/office/drawing/2014/main" id="{97C4BE00-1A90-7355-E68E-A7014052F823}"/>
              </a:ext>
            </a:extLst>
          </p:cNvPr>
          <p:cNvPicPr>
            <a:picLocks noChangeAspect="1"/>
          </p:cNvPicPr>
          <p:nvPr/>
        </p:nvPicPr>
        <p:blipFill rotWithShape="1">
          <a:blip r:embed="rId2">
            <a:extLst>
              <a:ext uri="{28A0092B-C50C-407E-A947-70E740481C1C}">
                <a14:useLocalDpi xmlns:a14="http://schemas.microsoft.com/office/drawing/2010/main" val="0"/>
              </a:ext>
            </a:extLst>
          </a:blip>
          <a:srcRect l="48566" t="19251" r="26695" b="50000"/>
          <a:stretch/>
        </p:blipFill>
        <p:spPr>
          <a:xfrm>
            <a:off x="1284049" y="2697709"/>
            <a:ext cx="3173220" cy="2594138"/>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55272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Haz- Mat Battalion Chiefs</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Missing Battalion chiefs</a:t>
            </a:r>
          </a:p>
          <a:p>
            <a:pPr lvl="1"/>
            <a:r>
              <a:rPr lang="en-US" dirty="0"/>
              <a:t>Rich Schlueck</a:t>
            </a:r>
          </a:p>
          <a:p>
            <a:pPr lvl="1"/>
            <a:r>
              <a:rPr lang="en-US" dirty="0"/>
              <a:t>Ed Bergamini</a:t>
            </a:r>
          </a:p>
          <a:p>
            <a:pPr lvl="1"/>
            <a:r>
              <a:rPr lang="en-US" dirty="0"/>
              <a:t>Robert Strakosch</a:t>
            </a:r>
          </a:p>
          <a:p>
            <a:pPr lvl="1"/>
            <a:r>
              <a:rPr lang="en-US" dirty="0"/>
              <a:t>Michael O’Kelly</a:t>
            </a:r>
          </a:p>
          <a:p>
            <a:pPr lvl="1"/>
            <a:r>
              <a:rPr lang="en-US" dirty="0"/>
              <a:t>Frank Naglieri</a:t>
            </a:r>
          </a:p>
          <a:p>
            <a:pPr lvl="1"/>
            <a:r>
              <a:rPr lang="en-US" dirty="0"/>
              <a:t>Timothy Rice</a:t>
            </a:r>
          </a:p>
          <a:p>
            <a:pPr lvl="1"/>
            <a:r>
              <a:rPr lang="en-US" dirty="0"/>
              <a:t>Mark Becker</a:t>
            </a:r>
          </a:p>
          <a:p>
            <a:pPr lvl="1"/>
            <a:r>
              <a:rPr lang="en-US" dirty="0"/>
              <a:t>4 current BC’s</a:t>
            </a:r>
          </a:p>
          <a:p>
            <a:pPr lvl="1"/>
            <a:r>
              <a:rPr lang="en-US" dirty="0"/>
              <a:t>DC Daniel Murray</a:t>
            </a:r>
          </a:p>
          <a:p>
            <a:pPr lvl="1"/>
            <a:endParaRPr lang="en-US" dirty="0"/>
          </a:p>
          <a:p>
            <a:endParaRPr lang="en-US" dirty="0"/>
          </a:p>
        </p:txBody>
      </p:sp>
      <p:pic>
        <p:nvPicPr>
          <p:cNvPr id="5" name="Content Placeholder 4">
            <a:extLst>
              <a:ext uri="{FF2B5EF4-FFF2-40B4-BE49-F238E27FC236}">
                <a16:creationId xmlns:a16="http://schemas.microsoft.com/office/drawing/2014/main" id="{FE544C0B-BD8C-F022-BC92-E2CB84306B03}"/>
              </a:ext>
            </a:extLst>
          </p:cNvPr>
          <p:cNvPicPr>
            <a:picLocks noGrp="1" noChangeAspect="1"/>
          </p:cNvPicPr>
          <p:nvPr>
            <p:ph sz="half" idx="1"/>
          </p:nvPr>
        </p:nvPicPr>
        <p:blipFill rotWithShape="1">
          <a:blip r:embed="rId2"/>
          <a:srcRect l="11201" t="6065" r="20714" b="33156"/>
          <a:stretch/>
        </p:blipFill>
        <p:spPr>
          <a:xfrm>
            <a:off x="1449420" y="2026500"/>
            <a:ext cx="2428069" cy="3070794"/>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
        <p:nvSpPr>
          <p:cNvPr id="3" name="Rectangle 2">
            <a:extLst>
              <a:ext uri="{FF2B5EF4-FFF2-40B4-BE49-F238E27FC236}">
                <a16:creationId xmlns:a16="http://schemas.microsoft.com/office/drawing/2014/main" id="{A58E6F0E-5FAB-71F0-2E3F-BFD3AB2B3314}"/>
              </a:ext>
            </a:extLst>
          </p:cNvPr>
          <p:cNvSpPr/>
          <p:nvPr/>
        </p:nvSpPr>
        <p:spPr>
          <a:xfrm>
            <a:off x="1332689" y="2026500"/>
            <a:ext cx="2544800" cy="30707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Need</a:t>
            </a:r>
          </a:p>
          <a:p>
            <a:pPr algn="ctr"/>
            <a:r>
              <a:rPr lang="en-US" dirty="0"/>
              <a:t>picture</a:t>
            </a:r>
          </a:p>
        </p:txBody>
      </p:sp>
    </p:spTree>
    <p:extLst>
      <p:ext uri="{BB962C8B-B14F-4D97-AF65-F5344CB8AC3E}">
        <p14:creationId xmlns:p14="http://schemas.microsoft.com/office/powerpoint/2010/main" val="217593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Haz- Mat Battalion Chiefs</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Missing battalion chiefs</a:t>
            </a:r>
          </a:p>
          <a:p>
            <a:pPr lvl="1"/>
            <a:r>
              <a:rPr lang="en-US" dirty="0"/>
              <a:t>Firefighter in Haz-Mat 1</a:t>
            </a:r>
          </a:p>
          <a:p>
            <a:pPr lvl="1"/>
            <a:endParaRPr lang="en-US" dirty="0"/>
          </a:p>
          <a:p>
            <a:endParaRPr lang="en-US" dirty="0"/>
          </a:p>
        </p:txBody>
      </p:sp>
      <p:pic>
        <p:nvPicPr>
          <p:cNvPr id="5" name="Content Placeholder 4">
            <a:extLst>
              <a:ext uri="{FF2B5EF4-FFF2-40B4-BE49-F238E27FC236}">
                <a16:creationId xmlns:a16="http://schemas.microsoft.com/office/drawing/2014/main" id="{FE544C0B-BD8C-F022-BC92-E2CB84306B03}"/>
              </a:ext>
            </a:extLst>
          </p:cNvPr>
          <p:cNvPicPr>
            <a:picLocks noGrp="1" noChangeAspect="1"/>
          </p:cNvPicPr>
          <p:nvPr>
            <p:ph sz="half" idx="1"/>
          </p:nvPr>
        </p:nvPicPr>
        <p:blipFill rotWithShape="1">
          <a:blip r:embed="rId2"/>
          <a:srcRect l="11201" t="6065" r="20714" b="33156"/>
          <a:stretch/>
        </p:blipFill>
        <p:spPr>
          <a:xfrm>
            <a:off x="1449420" y="2026500"/>
            <a:ext cx="2428069" cy="3070794"/>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
        <p:nvSpPr>
          <p:cNvPr id="3" name="Rectangle 2">
            <a:extLst>
              <a:ext uri="{FF2B5EF4-FFF2-40B4-BE49-F238E27FC236}">
                <a16:creationId xmlns:a16="http://schemas.microsoft.com/office/drawing/2014/main" id="{A58E6F0E-5FAB-71F0-2E3F-BFD3AB2B3314}"/>
              </a:ext>
            </a:extLst>
          </p:cNvPr>
          <p:cNvSpPr/>
          <p:nvPr/>
        </p:nvSpPr>
        <p:spPr>
          <a:xfrm>
            <a:off x="1332689" y="2026500"/>
            <a:ext cx="2544800" cy="30707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Need</a:t>
            </a:r>
          </a:p>
          <a:p>
            <a:pPr algn="ctr"/>
            <a:r>
              <a:rPr lang="en-US" dirty="0"/>
              <a:t>picture</a:t>
            </a:r>
          </a:p>
        </p:txBody>
      </p:sp>
    </p:spTree>
    <p:extLst>
      <p:ext uri="{BB962C8B-B14F-4D97-AF65-F5344CB8AC3E}">
        <p14:creationId xmlns:p14="http://schemas.microsoft.com/office/powerpoint/2010/main" val="420970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Firefighter to Battalion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Steve Fitzgerald</a:t>
            </a:r>
          </a:p>
          <a:p>
            <a:pPr lvl="1"/>
            <a:r>
              <a:rPr lang="en-US" dirty="0"/>
              <a:t>Firefighter in Haz-Mat 1</a:t>
            </a:r>
          </a:p>
          <a:p>
            <a:pPr lvl="1"/>
            <a:r>
              <a:rPr lang="en-US" dirty="0"/>
              <a:t>Covered as Company Officer</a:t>
            </a:r>
          </a:p>
          <a:p>
            <a:pPr lvl="1"/>
            <a:r>
              <a:rPr lang="en-US" dirty="0"/>
              <a:t>Worked in Haz-Mat Battalion</a:t>
            </a:r>
          </a:p>
          <a:p>
            <a:endParaRPr lang="en-US" dirty="0"/>
          </a:p>
        </p:txBody>
      </p:sp>
      <p:pic>
        <p:nvPicPr>
          <p:cNvPr id="7" name="Picture 6" descr="A person in military uniform standing next to a wall&#10;&#10;Description automatically generated">
            <a:extLst>
              <a:ext uri="{FF2B5EF4-FFF2-40B4-BE49-F238E27FC236}">
                <a16:creationId xmlns:a16="http://schemas.microsoft.com/office/drawing/2014/main" id="{33754400-6A87-6E1E-905E-EB13DAFC5748}"/>
              </a:ext>
            </a:extLst>
          </p:cNvPr>
          <p:cNvPicPr>
            <a:picLocks noChangeAspect="1"/>
          </p:cNvPicPr>
          <p:nvPr/>
        </p:nvPicPr>
        <p:blipFill rotWithShape="1">
          <a:blip r:embed="rId2">
            <a:extLst>
              <a:ext uri="{28A0092B-C50C-407E-A947-70E740481C1C}">
                <a14:useLocalDpi xmlns:a14="http://schemas.microsoft.com/office/drawing/2010/main" val="0"/>
              </a:ext>
            </a:extLst>
          </a:blip>
          <a:srcRect l="54716" t="7093" r="34646" b="76595"/>
          <a:stretch/>
        </p:blipFill>
        <p:spPr>
          <a:xfrm>
            <a:off x="1556425" y="2240507"/>
            <a:ext cx="2670253" cy="3070794"/>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974226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Firefighter to Battalion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Steve Fitzgerald</a:t>
            </a:r>
          </a:p>
          <a:p>
            <a:pPr lvl="1"/>
            <a:r>
              <a:rPr lang="en-US" dirty="0"/>
              <a:t>Firefighter in Haz-Mat 1</a:t>
            </a:r>
          </a:p>
          <a:p>
            <a:pPr lvl="1"/>
            <a:r>
              <a:rPr lang="en-US" dirty="0"/>
              <a:t>Covered as Company Officer</a:t>
            </a:r>
          </a:p>
          <a:p>
            <a:pPr lvl="1"/>
            <a:r>
              <a:rPr lang="en-US" dirty="0"/>
              <a:t>Worked in Haz-Mat Battalion</a:t>
            </a:r>
          </a:p>
          <a:p>
            <a:endParaRPr lang="en-US" dirty="0"/>
          </a:p>
        </p:txBody>
      </p:sp>
      <p:pic>
        <p:nvPicPr>
          <p:cNvPr id="5" name="Content Placeholder 4">
            <a:extLst>
              <a:ext uri="{FF2B5EF4-FFF2-40B4-BE49-F238E27FC236}">
                <a16:creationId xmlns:a16="http://schemas.microsoft.com/office/drawing/2014/main" id="{FE544C0B-BD8C-F022-BC92-E2CB84306B03}"/>
              </a:ext>
            </a:extLst>
          </p:cNvPr>
          <p:cNvPicPr>
            <a:picLocks noGrp="1" noChangeAspect="1"/>
          </p:cNvPicPr>
          <p:nvPr>
            <p:ph sz="half" idx="1"/>
          </p:nvPr>
        </p:nvPicPr>
        <p:blipFill rotWithShape="1">
          <a:blip r:embed="rId2"/>
          <a:srcRect l="11201" t="6065" r="20714" b="33156"/>
          <a:stretch/>
        </p:blipFill>
        <p:spPr>
          <a:xfrm>
            <a:off x="1449420" y="2026500"/>
            <a:ext cx="2428069" cy="3070794"/>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
        <p:nvSpPr>
          <p:cNvPr id="3" name="Rectangle 2">
            <a:extLst>
              <a:ext uri="{FF2B5EF4-FFF2-40B4-BE49-F238E27FC236}">
                <a16:creationId xmlns:a16="http://schemas.microsoft.com/office/drawing/2014/main" id="{A58E6F0E-5FAB-71F0-2E3F-BFD3AB2B3314}"/>
              </a:ext>
            </a:extLst>
          </p:cNvPr>
          <p:cNvSpPr/>
          <p:nvPr/>
        </p:nvSpPr>
        <p:spPr>
          <a:xfrm>
            <a:off x="1313234" y="2026500"/>
            <a:ext cx="2564255" cy="30707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Need</a:t>
            </a:r>
          </a:p>
          <a:p>
            <a:pPr algn="ctr"/>
            <a:r>
              <a:rPr lang="en-US" dirty="0"/>
              <a:t>picture</a:t>
            </a:r>
          </a:p>
        </p:txBody>
      </p:sp>
    </p:spTree>
    <p:extLst>
      <p:ext uri="{BB962C8B-B14F-4D97-AF65-F5344CB8AC3E}">
        <p14:creationId xmlns:p14="http://schemas.microsoft.com/office/powerpoint/2010/main" val="63573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Deputy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a:xfrm>
            <a:off x="6172199" y="710119"/>
            <a:ext cx="5462081" cy="5466844"/>
          </a:xfrm>
        </p:spPr>
        <p:txBody>
          <a:bodyPr>
            <a:normAutofit fontScale="70000" lnSpcReduction="20000"/>
          </a:bodyPr>
          <a:lstStyle/>
          <a:p>
            <a:r>
              <a:rPr lang="en-US" dirty="0"/>
              <a:t>James Duffy</a:t>
            </a:r>
          </a:p>
          <a:p>
            <a:pPr lvl="1"/>
            <a:r>
              <a:rPr lang="en-US" dirty="0"/>
              <a:t>The 5 Rescues and Haz-Mat 1 under his command</a:t>
            </a:r>
          </a:p>
          <a:p>
            <a:pPr algn="l"/>
            <a:r>
              <a:rPr lang="en-US" b="1" i="0" dirty="0">
                <a:solidFill>
                  <a:srgbClr val="00141E"/>
                </a:solidFill>
                <a:effectLst/>
                <a:latin typeface="Open Sans" panose="020B0606030504020204" pitchFamily="34" charset="0"/>
              </a:rPr>
              <a:t>James Duffy Obituary</a:t>
            </a:r>
          </a:p>
          <a:p>
            <a:pPr algn="l" latinLnBrk="0"/>
            <a:r>
              <a:rPr lang="en-US" b="0" i="0" dirty="0">
                <a:solidFill>
                  <a:srgbClr val="404F57"/>
                </a:solidFill>
                <a:effectLst/>
                <a:latin typeface="Open Sans" panose="020B0606030504020204" pitchFamily="34" charset="0"/>
              </a:rPr>
              <a:t>Published by Macken Mortuary - Island Park on Feb. 1, 2013.</a:t>
            </a:r>
          </a:p>
          <a:p>
            <a:pPr algn="l" latinLnBrk="0"/>
            <a:r>
              <a:rPr lang="en-US" b="0" i="0" dirty="0">
                <a:solidFill>
                  <a:srgbClr val="00141E"/>
                </a:solidFill>
                <a:effectLst/>
                <a:latin typeface="PT Serif" panose="020F0502020204030204" pitchFamily="18" charset="0"/>
              </a:rPr>
              <a:t>Duffy, James J. Jr., US Naval Veteran, Devoted 39 years to FDNY. Retired Chief of Rescue Services. Decorated 9 times for valor and heroism. Beloved husband of Celine M. (nee: Dantzig). Devoted father of Mary Ellen Meehan (Jim) Byrne. Gary (Ann), James, Gerard (Jennifer), Bryan (Laura) and the late William. Adored grandfather of fourteen. Dear brother of Helen Healey. Reposing Macken Mortuary, Rockville Centre Chapel, 52 Clinton Avenue, today 2-4, 7-9 pm. Funeral Mass St. Agnes Cathedral Monday 1 pm. Interment Cemetery of the Holy Rood, Westbury, NY. In lieu of flowers donations may be made to NYC Fire Fighters Burn Center, 21 Asch Loop, Bronx, NY 10475, in his name would be appreciated. mackenmoruary.</a:t>
            </a:r>
          </a:p>
          <a:p>
            <a:pPr lvl="1"/>
            <a:endParaRPr lang="en-US" dirty="0"/>
          </a:p>
          <a:p>
            <a:endParaRPr lang="en-US" dirty="0"/>
          </a:p>
        </p:txBody>
      </p:sp>
      <p:pic>
        <p:nvPicPr>
          <p:cNvPr id="9" name="Picture 8" descr="A person in a uniform and hat&#10;&#10;Description automatically generated">
            <a:extLst>
              <a:ext uri="{FF2B5EF4-FFF2-40B4-BE49-F238E27FC236}">
                <a16:creationId xmlns:a16="http://schemas.microsoft.com/office/drawing/2014/main" id="{9F802949-5BF0-6C2B-13E0-E986AF2ECF82}"/>
              </a:ext>
            </a:extLst>
          </p:cNvPr>
          <p:cNvPicPr>
            <a:picLocks noChangeAspect="1"/>
          </p:cNvPicPr>
          <p:nvPr/>
        </p:nvPicPr>
        <p:blipFill rotWithShape="1">
          <a:blip r:embed="rId2">
            <a:extLst>
              <a:ext uri="{28A0092B-C50C-407E-A947-70E740481C1C}">
                <a14:useLocalDpi xmlns:a14="http://schemas.microsoft.com/office/drawing/2010/main" val="0"/>
              </a:ext>
            </a:extLst>
          </a:blip>
          <a:srcRect t="745" b="18830"/>
          <a:stretch/>
        </p:blipFill>
        <p:spPr>
          <a:xfrm>
            <a:off x="1220010" y="2140085"/>
            <a:ext cx="3135754" cy="3362595"/>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65364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Deputy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a:xfrm>
            <a:off x="4970834" y="466928"/>
            <a:ext cx="6382966" cy="6167336"/>
          </a:xfrm>
        </p:spPr>
        <p:txBody>
          <a:bodyPr>
            <a:normAutofit fontScale="62500" lnSpcReduction="20000"/>
          </a:bodyPr>
          <a:lstStyle/>
          <a:p>
            <a:r>
              <a:rPr lang="en-US" b="1" i="0" dirty="0">
                <a:solidFill>
                  <a:srgbClr val="00141E"/>
                </a:solidFill>
                <a:effectLst/>
                <a:latin typeface="Open Sans" panose="020B0606030504020204" pitchFamily="34" charset="0"/>
              </a:rPr>
              <a:t>James T. Bullock</a:t>
            </a:r>
          </a:p>
          <a:p>
            <a:r>
              <a:rPr lang="en-US" b="1" dirty="0">
                <a:solidFill>
                  <a:srgbClr val="00141E"/>
                </a:solidFill>
                <a:latin typeface="Open Sans" panose="020B0606030504020204" pitchFamily="34" charset="0"/>
              </a:rPr>
              <a:t>Chief in Charge FDNY Rescue Services</a:t>
            </a:r>
            <a:endParaRPr lang="en-US" b="1" i="0" dirty="0">
              <a:solidFill>
                <a:srgbClr val="00141E"/>
              </a:solidFill>
              <a:effectLst/>
              <a:latin typeface="Open Sans" panose="020B0606030504020204" pitchFamily="34" charset="0"/>
            </a:endParaRPr>
          </a:p>
          <a:p>
            <a:pPr algn="l"/>
            <a:r>
              <a:rPr lang="en-US" b="0" i="0" dirty="0">
                <a:solidFill>
                  <a:srgbClr val="3A3E3D"/>
                </a:solidFill>
                <a:effectLst/>
                <a:latin typeface="Ubuntu" panose="020B0504030602030204" pitchFamily="34" charset="0"/>
              </a:rPr>
              <a:t>Prior to retiring in 1999 Jim dedicated 30 years to keeping NYC safe as an integral member of the FDNY. He was promoted to the </a:t>
            </a:r>
            <a:r>
              <a:rPr lang="en-US" dirty="0">
                <a:solidFill>
                  <a:srgbClr val="3A3E3D"/>
                </a:solidFill>
                <a:latin typeface="Ubuntu" panose="020B0504030602030204" pitchFamily="34" charset="0"/>
              </a:rPr>
              <a:t>C</a:t>
            </a:r>
            <a:r>
              <a:rPr lang="en-US" b="0" i="0" dirty="0">
                <a:solidFill>
                  <a:srgbClr val="3A3E3D"/>
                </a:solidFill>
                <a:effectLst/>
                <a:latin typeface="Ubuntu" panose="020B0504030602030204" pitchFamily="34" charset="0"/>
              </a:rPr>
              <a:t>hiefs rank in less than 18 years of service. Jim spent almost his entire FNDY career in Manhattan with diverse building structures that range from high-rise commercial and residential buildings to hotels and hospitals, from theaters, places of worship, and courthouses to many commercial and landmark buildings. While on active duty, Jim was the Commanding Officer of the Special Operations.</a:t>
            </a:r>
          </a:p>
          <a:p>
            <a:pPr algn="l"/>
            <a:r>
              <a:rPr lang="en-US" b="0" i="0" dirty="0">
                <a:solidFill>
                  <a:srgbClr val="3A3E3D"/>
                </a:solidFill>
                <a:effectLst/>
                <a:latin typeface="Ubuntu" panose="020B0504030602030204" pitchFamily="34" charset="0"/>
              </a:rPr>
              <a:t>While at Special Operations, Jim reorganized the elite units of the Command. He supervised all fire department units, other than Engine and Ladder companies, Rescue Companies, Rescue Tactical Units, HazMat Operations, Marine Units, Decontamination Units and Dewatering Units.</a:t>
            </a:r>
          </a:p>
          <a:p>
            <a:pPr algn="l"/>
            <a:r>
              <a:rPr lang="en-US" b="0" i="0" dirty="0">
                <a:solidFill>
                  <a:srgbClr val="3A3E3D"/>
                </a:solidFill>
                <a:effectLst/>
                <a:latin typeface="Ubuntu" panose="020B0504030602030204" pitchFamily="34" charset="0"/>
              </a:rPr>
              <a:t>Jim also coordinated the merger of the Emergency Medical Service’s Special Operation Division into the Fire Department’s Special Operation, initiated and developed Technical Rescue School and Hazardous Material Training School, originated the placement of fast response boats (Auxiliary Rescue Craft), developed the Rest and Recuperation Units assigned to all Boroughs of city, and tested the performance of bunker gear with sarin never gas simulate with the US Army at the Aberdeen Proving Grounds.</a:t>
            </a:r>
          </a:p>
          <a:p>
            <a:pPr lvl="1"/>
            <a:endParaRPr lang="en-US" dirty="0"/>
          </a:p>
          <a:p>
            <a:endParaRPr lang="en-US" dirty="0"/>
          </a:p>
        </p:txBody>
      </p:sp>
      <p:sp>
        <p:nvSpPr>
          <p:cNvPr id="6" name="Content Placeholder 5">
            <a:extLst>
              <a:ext uri="{FF2B5EF4-FFF2-40B4-BE49-F238E27FC236}">
                <a16:creationId xmlns:a16="http://schemas.microsoft.com/office/drawing/2014/main" id="{970A87D7-00D7-5A04-CBDF-C283F4018253}"/>
              </a:ext>
            </a:extLst>
          </p:cNvPr>
          <p:cNvSpPr>
            <a:spLocks noGrp="1"/>
          </p:cNvSpPr>
          <p:nvPr>
            <p:ph sz="half" idx="1"/>
          </p:nvPr>
        </p:nvSpPr>
        <p:spPr/>
        <p:txBody>
          <a:bodyPr>
            <a:normAutofit fontScale="62500" lnSpcReduction="20000"/>
          </a:bodyPr>
          <a:lstStyle/>
          <a:p>
            <a:endParaRPr lang="en-US" sz="1800" b="0" i="0" u="none" strike="noStrike" baseline="0" dirty="0">
              <a:latin typeface="Times New Roman" panose="02020603050405020304" pitchFamily="18" charset="0"/>
            </a:endParaRPr>
          </a:p>
          <a:p>
            <a:endParaRPr lang="en-US" dirty="0"/>
          </a:p>
        </p:txBody>
      </p:sp>
      <p:pic>
        <p:nvPicPr>
          <p:cNvPr id="8" name="Picture 7" descr="A group of men in uniform standing in front of a fire truck&#10;&#10;Description automatically generated">
            <a:extLst>
              <a:ext uri="{FF2B5EF4-FFF2-40B4-BE49-F238E27FC236}">
                <a16:creationId xmlns:a16="http://schemas.microsoft.com/office/drawing/2014/main" id="{78191559-EF2D-7C07-8764-8BFE6349BB89}"/>
              </a:ext>
            </a:extLst>
          </p:cNvPr>
          <p:cNvPicPr>
            <a:picLocks noChangeAspect="1"/>
          </p:cNvPicPr>
          <p:nvPr/>
        </p:nvPicPr>
        <p:blipFill rotWithShape="1">
          <a:blip r:embed="rId2">
            <a:extLst>
              <a:ext uri="{28A0092B-C50C-407E-A947-70E740481C1C}">
                <a14:useLocalDpi xmlns:a14="http://schemas.microsoft.com/office/drawing/2010/main" val="0"/>
              </a:ext>
            </a:extLst>
          </a:blip>
          <a:srcRect l="35254" t="43262" r="54815" b="42696"/>
          <a:stretch/>
        </p:blipFill>
        <p:spPr>
          <a:xfrm>
            <a:off x="637723" y="2055754"/>
            <a:ext cx="3596822" cy="3041540"/>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19936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Covering Officer to Acting Deputy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Raymond M. Downey</a:t>
            </a:r>
          </a:p>
          <a:p>
            <a:pPr lvl="1"/>
            <a:r>
              <a:rPr lang="en-US" dirty="0"/>
              <a:t>Formally the Captain of Rescue 2</a:t>
            </a:r>
          </a:p>
          <a:p>
            <a:pPr lvl="1"/>
            <a:r>
              <a:rPr lang="en-US" dirty="0"/>
              <a:t>Founding Member FEMA USAR NYTF-1</a:t>
            </a:r>
          </a:p>
          <a:p>
            <a:pPr lvl="1"/>
            <a:r>
              <a:rPr lang="en-US" dirty="0"/>
              <a:t>Commanded Rescue Operations</a:t>
            </a:r>
          </a:p>
          <a:p>
            <a:pPr lvl="1"/>
            <a:r>
              <a:rPr lang="en-US" dirty="0"/>
              <a:t>Became Chief of Special operations Command SOC</a:t>
            </a:r>
          </a:p>
          <a:p>
            <a:pPr lvl="1"/>
            <a:r>
              <a:rPr lang="en-US" dirty="0"/>
              <a:t>Killed on 9/11 </a:t>
            </a:r>
          </a:p>
          <a:p>
            <a:endParaRPr lang="en-US" dirty="0"/>
          </a:p>
        </p:txBody>
      </p:sp>
      <p:pic>
        <p:nvPicPr>
          <p:cNvPr id="1029" name="Picture 5">
            <a:extLst>
              <a:ext uri="{FF2B5EF4-FFF2-40B4-BE49-F238E27FC236}">
                <a16:creationId xmlns:a16="http://schemas.microsoft.com/office/drawing/2014/main" id="{7791AF99-9134-1A5C-13CE-649D26DC7F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13" t="4480" r="22057" b="27594"/>
          <a:stretch/>
        </p:blipFill>
        <p:spPr bwMode="auto">
          <a:xfrm>
            <a:off x="1459791" y="1963062"/>
            <a:ext cx="3141392" cy="3886376"/>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19359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Captain to Acting Deputy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fontScale="92500" lnSpcReduction="20000"/>
          </a:bodyPr>
          <a:lstStyle/>
          <a:p>
            <a:pPr marL="0" indent="0">
              <a:buNone/>
            </a:pPr>
            <a:r>
              <a:rPr lang="en-US" dirty="0"/>
              <a:t>Joseph P. Gallagher</a:t>
            </a:r>
          </a:p>
          <a:p>
            <a:pPr lvl="1"/>
            <a:r>
              <a:rPr lang="en-US" dirty="0"/>
              <a:t>1</a:t>
            </a:r>
            <a:r>
              <a:rPr lang="en-US" baseline="30000" dirty="0"/>
              <a:t>st</a:t>
            </a:r>
            <a:r>
              <a:rPr lang="en-US" dirty="0"/>
              <a:t> Captain of Haz-Mat 1</a:t>
            </a:r>
          </a:p>
          <a:p>
            <a:pPr lvl="1"/>
            <a:r>
              <a:rPr lang="en-US" dirty="0"/>
              <a:t>Executive Officer of Rescue Services under James Duffy</a:t>
            </a:r>
          </a:p>
          <a:p>
            <a:pPr lvl="1"/>
            <a:r>
              <a:rPr lang="en-US" b="0" i="0" dirty="0">
                <a:solidFill>
                  <a:srgbClr val="000000"/>
                </a:solidFill>
                <a:effectLst/>
                <a:latin typeface="arial" panose="020B0604020202020204" pitchFamily="34" charset="0"/>
              </a:rPr>
              <a:t>Joe Gallagher, became the Commanding Officer of SOC when  </a:t>
            </a:r>
            <a:r>
              <a:rPr lang="en-US" dirty="0">
                <a:solidFill>
                  <a:srgbClr val="000000"/>
                </a:solidFill>
                <a:latin typeface="arial" panose="020B0604020202020204" pitchFamily="34" charset="0"/>
              </a:rPr>
              <a:t>Jim </a:t>
            </a:r>
            <a:r>
              <a:rPr lang="en-US" b="0" i="0" dirty="0">
                <a:solidFill>
                  <a:srgbClr val="000000"/>
                </a:solidFill>
                <a:effectLst/>
                <a:latin typeface="arial" panose="020B0604020202020204" pitchFamily="34" charset="0"/>
              </a:rPr>
              <a:t>Duffy retired. </a:t>
            </a:r>
          </a:p>
          <a:p>
            <a:pPr lvl="1"/>
            <a:r>
              <a:rPr lang="en-US" b="0" i="0" dirty="0">
                <a:solidFill>
                  <a:srgbClr val="000000"/>
                </a:solidFill>
                <a:effectLst/>
                <a:latin typeface="arial" panose="020B0604020202020204" pitchFamily="34" charset="0"/>
              </a:rPr>
              <a:t>Ray Downey was his replacement after the 1993 WTC bombing. His Executive Officer was BC Jack Kelly. Jack Kelly had no other interaction with Haz Mat or SOC that I am aware of before or after XO position. Malcolm Moore is the current SOC Commander.</a:t>
            </a:r>
            <a:endParaRPr lang="en-US" dirty="0"/>
          </a:p>
          <a:p>
            <a:endParaRPr lang="en-US" dirty="0"/>
          </a:p>
        </p:txBody>
      </p:sp>
      <p:pic>
        <p:nvPicPr>
          <p:cNvPr id="5" name="Content Placeholder 4">
            <a:extLst>
              <a:ext uri="{FF2B5EF4-FFF2-40B4-BE49-F238E27FC236}">
                <a16:creationId xmlns:a16="http://schemas.microsoft.com/office/drawing/2014/main" id="{AED92D06-926F-0E0A-3762-BF306E34B0C4}"/>
              </a:ext>
            </a:extLst>
          </p:cNvPr>
          <p:cNvPicPr>
            <a:picLocks noGrp="1" noChangeAspect="1"/>
          </p:cNvPicPr>
          <p:nvPr>
            <p:ph sz="half" idx="1"/>
          </p:nvPr>
        </p:nvPicPr>
        <p:blipFill rotWithShape="1">
          <a:blip r:embed="rId2"/>
          <a:srcRect l="10808" t="4544" r="13917" b="34202"/>
          <a:stretch/>
        </p:blipFill>
        <p:spPr>
          <a:xfrm>
            <a:off x="1507787" y="2033081"/>
            <a:ext cx="2917800" cy="3667328"/>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3621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a:xfrm>
            <a:off x="838200" y="112204"/>
            <a:ext cx="10515600" cy="1325563"/>
          </a:xfrm>
        </p:spPr>
        <p:txBody>
          <a:bodyPr/>
          <a:lstStyle/>
          <a:p>
            <a:r>
              <a:rPr lang="en-US" dirty="0"/>
              <a:t>Charter Member to Deputy Assistant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a:xfrm>
            <a:off x="4601183" y="1342417"/>
            <a:ext cx="6752617" cy="4834546"/>
          </a:xfrm>
        </p:spPr>
        <p:txBody>
          <a:bodyPr>
            <a:normAutofit fontScale="92500" lnSpcReduction="20000"/>
          </a:bodyPr>
          <a:lstStyle/>
          <a:p>
            <a:pPr marL="0" indent="0">
              <a:buNone/>
            </a:pPr>
            <a:r>
              <a:rPr lang="en-US" dirty="0"/>
              <a:t>John Norman III</a:t>
            </a:r>
          </a:p>
          <a:p>
            <a:pPr lvl="1"/>
            <a:r>
              <a:rPr lang="en-US" dirty="0"/>
              <a:t>Charter Member of Haz-Mat 1</a:t>
            </a:r>
          </a:p>
          <a:p>
            <a:pPr lvl="1"/>
            <a:r>
              <a:rPr lang="en-US" dirty="0"/>
              <a:t>As Battalion Chief assigned to Rescue Operations</a:t>
            </a:r>
          </a:p>
          <a:p>
            <a:pPr lvl="1"/>
            <a:r>
              <a:rPr lang="en-US" dirty="0"/>
              <a:t>Commanded Special Operations Command</a:t>
            </a:r>
          </a:p>
          <a:p>
            <a:pPr lvl="1"/>
            <a:r>
              <a:rPr lang="en-US" dirty="0"/>
              <a:t>Authored Several Fire Service books and publications (see the Books section of this WEBSITE)</a:t>
            </a:r>
          </a:p>
          <a:p>
            <a:pPr lvl="1"/>
            <a:r>
              <a:rPr lang="en-US" dirty="0"/>
              <a:t>Instructor and Lecturer at seminars throughout the US, Canada, and Europe</a:t>
            </a:r>
          </a:p>
          <a:p>
            <a:pPr lvl="1"/>
            <a:r>
              <a:rPr lang="en-US" dirty="0"/>
              <a:t>Taught USAR Rescue Specialist Training Programs</a:t>
            </a:r>
          </a:p>
          <a:p>
            <a:pPr lvl="1"/>
            <a:r>
              <a:rPr lang="en-US" dirty="0"/>
              <a:t>FDNY Foam Coordinator’s Class, First Line Supervisors Program and Chief Officer Development Classes at the “ROCK”</a:t>
            </a:r>
          </a:p>
          <a:p>
            <a:pPr lvl="1"/>
            <a:r>
              <a:rPr lang="en-US" dirty="0"/>
              <a:t>Posts a daily fire blog at @Chiefnormanfdny on Instagram</a:t>
            </a:r>
          </a:p>
          <a:p>
            <a:pPr lvl="1"/>
            <a:r>
              <a:rPr lang="en-US" dirty="0"/>
              <a:t>West Point’s Response to Terrorism Program</a:t>
            </a:r>
          </a:p>
          <a:p>
            <a:endParaRPr lang="en-US" dirty="0"/>
          </a:p>
        </p:txBody>
      </p:sp>
      <p:pic>
        <p:nvPicPr>
          <p:cNvPr id="5" name="Content Placeholder 4">
            <a:extLst>
              <a:ext uri="{FF2B5EF4-FFF2-40B4-BE49-F238E27FC236}">
                <a16:creationId xmlns:a16="http://schemas.microsoft.com/office/drawing/2014/main" id="{EFA5AD35-8F72-A7E6-D160-205475CB001F}"/>
              </a:ext>
            </a:extLst>
          </p:cNvPr>
          <p:cNvPicPr>
            <a:picLocks noGrp="1" noChangeAspect="1"/>
          </p:cNvPicPr>
          <p:nvPr>
            <p:ph sz="half" idx="1"/>
          </p:nvPr>
        </p:nvPicPr>
        <p:blipFill rotWithShape="1">
          <a:blip r:embed="rId2"/>
          <a:srcRect l="26354" t="10022" r="9236" b="23558"/>
          <a:stretch/>
        </p:blipFill>
        <p:spPr>
          <a:xfrm>
            <a:off x="982493" y="2080318"/>
            <a:ext cx="2782110" cy="3483904"/>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pic>
        <p:nvPicPr>
          <p:cNvPr id="6" name="Picture 5" descr="A person in a uniform and hat&#10;&#10;Description automatically generated">
            <a:extLst>
              <a:ext uri="{FF2B5EF4-FFF2-40B4-BE49-F238E27FC236}">
                <a16:creationId xmlns:a16="http://schemas.microsoft.com/office/drawing/2014/main" id="{019EDC1B-B840-2355-60FF-C5CBBD4A1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92" y="2080318"/>
            <a:ext cx="2782109" cy="3572814"/>
          </a:xfrm>
          <a:prstGeom prst="rect">
            <a:avLst/>
          </a:prstGeom>
        </p:spPr>
      </p:pic>
    </p:spTree>
    <p:extLst>
      <p:ext uri="{BB962C8B-B14F-4D97-AF65-F5344CB8AC3E}">
        <p14:creationId xmlns:p14="http://schemas.microsoft.com/office/powerpoint/2010/main" val="246830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Assistant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a:bodyPr>
          <a:lstStyle/>
          <a:p>
            <a:pPr marL="0" indent="0">
              <a:buNone/>
            </a:pPr>
            <a:r>
              <a:rPr lang="en-US" dirty="0"/>
              <a:t>Frank J. Nastro jr.</a:t>
            </a:r>
          </a:p>
          <a:p>
            <a:r>
              <a:rPr lang="en-US" dirty="0"/>
              <a:t>Commanded Rescue, Haz-Mat and the Marine Division in the early years</a:t>
            </a:r>
          </a:p>
          <a:p>
            <a:r>
              <a:rPr lang="en-US" dirty="0"/>
              <a:t>Went on to become Assistant Chief of operations</a:t>
            </a:r>
          </a:p>
          <a:p>
            <a:pPr marL="457200" lvl="1" indent="0">
              <a:buNone/>
            </a:pPr>
            <a:endParaRPr lang="en-US" dirty="0"/>
          </a:p>
          <a:p>
            <a:endParaRPr lang="en-US" dirty="0"/>
          </a:p>
        </p:txBody>
      </p:sp>
      <p:pic>
        <p:nvPicPr>
          <p:cNvPr id="5" name="Content Placeholder 4">
            <a:extLst>
              <a:ext uri="{FF2B5EF4-FFF2-40B4-BE49-F238E27FC236}">
                <a16:creationId xmlns:a16="http://schemas.microsoft.com/office/drawing/2014/main" id="{F5D4AB36-D40C-A80D-C72B-52078E3459BC}"/>
              </a:ext>
            </a:extLst>
          </p:cNvPr>
          <p:cNvPicPr>
            <a:picLocks noGrp="1" noChangeAspect="1"/>
          </p:cNvPicPr>
          <p:nvPr>
            <p:ph sz="half" idx="1"/>
          </p:nvPr>
        </p:nvPicPr>
        <p:blipFill rotWithShape="1">
          <a:blip r:embed="rId2"/>
          <a:srcRect l="16402" t="13040" r="12808" b="21682"/>
          <a:stretch/>
        </p:blipFill>
        <p:spPr>
          <a:xfrm>
            <a:off x="1322961" y="1935804"/>
            <a:ext cx="3001982" cy="3424136"/>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48051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23B29-F14C-E1C3-ABCE-05809CA7824F}"/>
              </a:ext>
            </a:extLst>
          </p:cNvPr>
          <p:cNvSpPr>
            <a:spLocks noGrp="1"/>
          </p:cNvSpPr>
          <p:nvPr>
            <p:ph type="title"/>
          </p:nvPr>
        </p:nvSpPr>
        <p:spPr/>
        <p:txBody>
          <a:bodyPr/>
          <a:lstStyle/>
          <a:p>
            <a:r>
              <a:rPr lang="en-US" dirty="0"/>
              <a:t>Covering Officer to Assistant Chief</a:t>
            </a:r>
          </a:p>
        </p:txBody>
      </p:sp>
      <p:sp>
        <p:nvSpPr>
          <p:cNvPr id="2" name="Content Placeholder 1">
            <a:extLst>
              <a:ext uri="{FF2B5EF4-FFF2-40B4-BE49-F238E27FC236}">
                <a16:creationId xmlns:a16="http://schemas.microsoft.com/office/drawing/2014/main" id="{357DC0A2-70F4-1C74-12E3-A36D6C79C430}"/>
              </a:ext>
            </a:extLst>
          </p:cNvPr>
          <p:cNvSpPr>
            <a:spLocks noGrp="1"/>
          </p:cNvSpPr>
          <p:nvPr>
            <p:ph sz="half" idx="2"/>
          </p:nvPr>
        </p:nvSpPr>
        <p:spPr/>
        <p:txBody>
          <a:bodyPr>
            <a:normAutofit lnSpcReduction="10000"/>
          </a:bodyPr>
          <a:lstStyle/>
          <a:p>
            <a:pPr marL="0" indent="0">
              <a:buNone/>
            </a:pPr>
            <a:r>
              <a:rPr lang="en-US" dirty="0"/>
              <a:t>Thomas J. Haring</a:t>
            </a:r>
          </a:p>
          <a:p>
            <a:pPr lvl="1"/>
            <a:r>
              <a:rPr lang="en-US" dirty="0"/>
              <a:t>Covering Officer</a:t>
            </a:r>
          </a:p>
          <a:p>
            <a:pPr lvl="1"/>
            <a:r>
              <a:rPr lang="en-US" dirty="0"/>
              <a:t>1</a:t>
            </a:r>
            <a:r>
              <a:rPr lang="en-US" baseline="30000" dirty="0"/>
              <a:t>st</a:t>
            </a:r>
            <a:r>
              <a:rPr lang="en-US" dirty="0"/>
              <a:t> Chief to Command Haz-Mat Operations</a:t>
            </a:r>
          </a:p>
          <a:p>
            <a:pPr lvl="1"/>
            <a:r>
              <a:rPr lang="en-US" dirty="0"/>
              <a:t>Instrumental in getting the Haz-Mat Command started</a:t>
            </a:r>
          </a:p>
          <a:p>
            <a:pPr lvl="1"/>
            <a:r>
              <a:rPr lang="en-US" dirty="0"/>
              <a:t>1</a:t>
            </a:r>
            <a:r>
              <a:rPr lang="en-US" baseline="30000" dirty="0"/>
              <a:t>st</a:t>
            </a:r>
            <a:r>
              <a:rPr lang="en-US" dirty="0"/>
              <a:t> headquartered with the Marine Division at the Brooklyn Navy Yard</a:t>
            </a:r>
          </a:p>
          <a:p>
            <a:pPr lvl="1"/>
            <a:r>
              <a:rPr lang="en-US" dirty="0"/>
              <a:t>Became Deputy Bronx Borough Commander</a:t>
            </a:r>
          </a:p>
          <a:p>
            <a:pPr lvl="1"/>
            <a:r>
              <a:rPr lang="en-US" dirty="0"/>
              <a:t>Became Staten Island Borough Commander</a:t>
            </a:r>
          </a:p>
          <a:p>
            <a:endParaRPr lang="en-US" dirty="0"/>
          </a:p>
        </p:txBody>
      </p:sp>
      <p:pic>
        <p:nvPicPr>
          <p:cNvPr id="5" name="Content Placeholder 4">
            <a:extLst>
              <a:ext uri="{FF2B5EF4-FFF2-40B4-BE49-F238E27FC236}">
                <a16:creationId xmlns:a16="http://schemas.microsoft.com/office/drawing/2014/main" id="{FFBABB7E-679C-D0A2-B9D7-C4EA5A83791D}"/>
              </a:ext>
            </a:extLst>
          </p:cNvPr>
          <p:cNvPicPr>
            <a:picLocks noGrp="1" noChangeAspect="1"/>
          </p:cNvPicPr>
          <p:nvPr>
            <p:ph sz="half" idx="1"/>
          </p:nvPr>
        </p:nvPicPr>
        <p:blipFill rotWithShape="1">
          <a:blip r:embed="rId2"/>
          <a:srcRect l="22030" t="7063" r="11702" b="24532"/>
          <a:stretch/>
        </p:blipFill>
        <p:spPr>
          <a:xfrm>
            <a:off x="1867710" y="2100501"/>
            <a:ext cx="2821022" cy="3541541"/>
          </a:xfrm>
          <a:prstGeom prst="rect">
            <a:avLst/>
          </a:prstGeom>
          <a:solidFill>
            <a:srgbClr val="FFFF00"/>
          </a:solidFill>
          <a:ln w="444500" cap="sq">
            <a:solidFill>
              <a:srgbClr val="FFFF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569902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897</TotalTime>
  <Words>1152</Words>
  <Application>Microsoft Office PowerPoint</Application>
  <PresentationFormat>Widescreen</PresentationFormat>
  <Paragraphs>145</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Arial</vt:lpstr>
      <vt:lpstr>Arial</vt:lpstr>
      <vt:lpstr>Calibri</vt:lpstr>
      <vt:lpstr>Calibri Light</vt:lpstr>
      <vt:lpstr>Open Sans</vt:lpstr>
      <vt:lpstr>PT Serif</vt:lpstr>
      <vt:lpstr>Times New Roman</vt:lpstr>
      <vt:lpstr>Ubuntu</vt:lpstr>
      <vt:lpstr>Office Theme</vt:lpstr>
      <vt:lpstr>Chief Officers in Haz-Mat History</vt:lpstr>
      <vt:lpstr>The Beginning (Rescue Services) Pre 1984</vt:lpstr>
      <vt:lpstr>Deputy Chief</vt:lpstr>
      <vt:lpstr>Deputy Chief</vt:lpstr>
      <vt:lpstr>Covering Officer to Acting Deputy Chief</vt:lpstr>
      <vt:lpstr>Captain to Acting Deputy Chief</vt:lpstr>
      <vt:lpstr>Charter Member to Deputy Assistant Chief</vt:lpstr>
      <vt:lpstr>Assistant Chief</vt:lpstr>
      <vt:lpstr>Covering Officer to Assistant Chief</vt:lpstr>
      <vt:lpstr>Charter Member to Battalion Chief</vt:lpstr>
      <vt:lpstr>Battalion Chief to Deputy Assistant Chief</vt:lpstr>
      <vt:lpstr>Deputy Chief to Assistant Chief</vt:lpstr>
      <vt:lpstr>Assistant Chief</vt:lpstr>
      <vt:lpstr>Firefighter to Deputy Chief</vt:lpstr>
      <vt:lpstr>Deputy Chief to Assistant Chief</vt:lpstr>
      <vt:lpstr>Captain to Battalion Chief of Haz-Mat Operations</vt:lpstr>
      <vt:lpstr>Haz- Mat Operations Chief</vt:lpstr>
      <vt:lpstr>Covering Officer to Captain of Haz-Mat 1 to Battalion Chief</vt:lpstr>
      <vt:lpstr>Company Officer to Battalion Chief</vt:lpstr>
      <vt:lpstr>Haz- Mat Battalion Chiefs</vt:lpstr>
      <vt:lpstr>Haz- Mat Battalion Chiefs</vt:lpstr>
      <vt:lpstr>Haz- Mat Battalion Chiefs</vt:lpstr>
      <vt:lpstr>Firefighter to Battalion Chief</vt:lpstr>
      <vt:lpstr>Firefighter to Battalion Chief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Hudson Valley East shop the website</dc:title>
  <dc:creator>Philip McArdle</dc:creator>
  <cp:lastModifiedBy>Philip H McArdle</cp:lastModifiedBy>
  <cp:revision>74</cp:revision>
  <cp:lastPrinted>2024-03-01T11:13:35Z</cp:lastPrinted>
  <dcterms:created xsi:type="dcterms:W3CDTF">2015-05-12T11:14:43Z</dcterms:created>
  <dcterms:modified xsi:type="dcterms:W3CDTF">2024-04-06T12:18:12Z</dcterms:modified>
</cp:coreProperties>
</file>