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95" r:id="rId4"/>
    <p:sldId id="297" r:id="rId5"/>
    <p:sldId id="294" r:id="rId6"/>
    <p:sldId id="296" r:id="rId7"/>
    <p:sldId id="299" r:id="rId8"/>
    <p:sldId id="285" r:id="rId9"/>
    <p:sldId id="298" r:id="rId1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02" autoAdjust="0"/>
  </p:normalViewPr>
  <p:slideViewPr>
    <p:cSldViewPr snapToGrid="0">
      <p:cViewPr varScale="1">
        <p:scale>
          <a:sx n="98" d="100"/>
          <a:sy n="98" d="100"/>
        </p:scale>
        <p:origin x="1014" y="96"/>
      </p:cViewPr>
      <p:guideLst/>
    </p:cSldViewPr>
  </p:slideViewPr>
  <p:outlineViewPr>
    <p:cViewPr>
      <p:scale>
        <a:sx n="33" d="100"/>
        <a:sy n="33" d="100"/>
      </p:scale>
      <p:origin x="0" y="-8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93D6-4313-4ED5-99B1-1799550C779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EF55-EFA0-4C5B-99AA-413215008E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210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93D6-4313-4ED5-99B1-1799550C779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EF55-EFA0-4C5B-99AA-413215008E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688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93D6-4313-4ED5-99B1-1799550C779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EF55-EFA0-4C5B-99AA-413215008E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35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93D6-4313-4ED5-99B1-1799550C779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EF55-EFA0-4C5B-99AA-413215008E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183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93D6-4313-4ED5-99B1-1799550C779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EF55-EFA0-4C5B-99AA-413215008E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836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93D6-4313-4ED5-99B1-1799550C779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EF55-EFA0-4C5B-99AA-413215008E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337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93D6-4313-4ED5-99B1-1799550C779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EF55-EFA0-4C5B-99AA-413215008E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97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93D6-4313-4ED5-99B1-1799550C779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EF55-EFA0-4C5B-99AA-413215008E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52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93D6-4313-4ED5-99B1-1799550C779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EF55-EFA0-4C5B-99AA-413215008E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0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93D6-4313-4ED5-99B1-1799550C779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EF55-EFA0-4C5B-99AA-413215008E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92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93D6-4313-4ED5-99B1-1799550C779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EF55-EFA0-4C5B-99AA-413215008E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790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193D6-4313-4ED5-99B1-1799550C779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DEF55-EFA0-4C5B-99AA-413215008E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70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873A60-4F57-9BBB-5085-1B9881DAE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5822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UFOA &amp; UFA in Haz-Mat History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14D4405-FD3A-803B-7144-B80E2303B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35030"/>
            <a:ext cx="9144000" cy="3347149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This section is about the Individuals who eventually represented the company members and their interests in Haz-Mat related  issues.</a:t>
            </a:r>
          </a:p>
          <a:p>
            <a:r>
              <a:rPr lang="en-US" sz="3200" b="1" i="1" u="sng" dirty="0"/>
              <a:t>It is important to keep in mind that the delegates who represented Haz-Mat had the most difficult job of all the company delegates; they had no peers because of their unique situation. </a:t>
            </a:r>
          </a:p>
          <a:p>
            <a:r>
              <a:rPr lang="en-US" sz="3200" dirty="0"/>
              <a:t>Engines, Trucks, Squads and Rescues all had similar problems and, as a result, had allies. The Haz-Mat 1 delegate was on their own.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936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30FF2-8D73-F100-8AB9-8D41ADDB9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69461" y="2996119"/>
            <a:ext cx="4165061" cy="3229482"/>
          </a:xfrm>
        </p:spPr>
        <p:txBody>
          <a:bodyPr/>
          <a:lstStyle/>
          <a:p>
            <a:r>
              <a:rPr lang="en-US" dirty="0"/>
              <a:t>Peter Gorman</a:t>
            </a:r>
          </a:p>
          <a:p>
            <a:pPr lvl="1"/>
            <a:r>
              <a:rPr lang="en-US" dirty="0"/>
              <a:t>Charter Member</a:t>
            </a:r>
          </a:p>
          <a:p>
            <a:pPr lvl="1"/>
            <a:r>
              <a:rPr lang="en-US" dirty="0"/>
              <a:t>Captain’s Representative</a:t>
            </a:r>
          </a:p>
          <a:p>
            <a:pPr lvl="1"/>
            <a:r>
              <a:rPr lang="en-US" dirty="0"/>
              <a:t>President of the UFOA</a:t>
            </a:r>
          </a:p>
          <a:p>
            <a:pPr lvl="1"/>
            <a:r>
              <a:rPr lang="en-US" dirty="0"/>
              <a:t>Executive Assistant to the IAFF President</a:t>
            </a:r>
          </a:p>
        </p:txBody>
      </p:sp>
      <p:pic>
        <p:nvPicPr>
          <p:cNvPr id="5" name="Content Placeholder 10" descr="A collage of several men&#10;&#10;Description automatically generated">
            <a:extLst>
              <a:ext uri="{FF2B5EF4-FFF2-40B4-BE49-F238E27FC236}">
                <a16:creationId xmlns:a16="http://schemas.microsoft.com/office/drawing/2014/main" id="{B052B94A-E689-F80B-FE0F-D97D2D9FA7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99288" y="2368869"/>
            <a:ext cx="6528012" cy="367200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B05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 descr="UFOA Logo">
            <a:extLst>
              <a:ext uri="{FF2B5EF4-FFF2-40B4-BE49-F238E27FC236}">
                <a16:creationId xmlns:a16="http://schemas.microsoft.com/office/drawing/2014/main" id="{0C71EF9D-1B4F-C115-B4F1-EA96E8792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67" y="163445"/>
            <a:ext cx="94964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021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30FF2-8D73-F100-8AB9-8D41ADDB9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5524" y="2220579"/>
            <a:ext cx="4641716" cy="425804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Philip H. McArdle</a:t>
            </a:r>
          </a:p>
          <a:p>
            <a:pPr lvl="1"/>
            <a:r>
              <a:rPr lang="en-US" dirty="0"/>
              <a:t>Charter Member</a:t>
            </a:r>
          </a:p>
          <a:p>
            <a:pPr lvl="1"/>
            <a:r>
              <a:rPr lang="en-US" dirty="0"/>
              <a:t>UFA Sgt. At Arms</a:t>
            </a:r>
          </a:p>
          <a:p>
            <a:pPr lvl="1"/>
            <a:r>
              <a:rPr lang="en-US" dirty="0"/>
              <a:t>UFA Health &amp; Safety Officer</a:t>
            </a:r>
          </a:p>
          <a:p>
            <a:pPr lvl="1"/>
            <a:r>
              <a:rPr lang="en-US" dirty="0"/>
              <a:t>Instrumental in getting Specialization Pay</a:t>
            </a:r>
          </a:p>
          <a:p>
            <a:pPr lvl="1"/>
            <a:r>
              <a:rPr lang="en-US" dirty="0"/>
              <a:t>IAFF Master Trainer &amp; Course Developer</a:t>
            </a:r>
          </a:p>
          <a:p>
            <a:pPr lvl="1"/>
            <a:r>
              <a:rPr lang="en-US" dirty="0"/>
              <a:t>Company Delegate</a:t>
            </a:r>
          </a:p>
          <a:p>
            <a:pPr lvl="2"/>
            <a:r>
              <a:rPr lang="en-US" dirty="0"/>
              <a:t>Dealt with staffing, training and safety issues on a regular basis</a:t>
            </a:r>
          </a:p>
          <a:p>
            <a:pPr lvl="2"/>
            <a:r>
              <a:rPr lang="en-US" dirty="0"/>
              <a:t>Delegate under Captains</a:t>
            </a:r>
          </a:p>
          <a:p>
            <a:pPr lvl="3"/>
            <a:r>
              <a:rPr lang="en-US" dirty="0"/>
              <a:t>Peter Stuebe</a:t>
            </a:r>
          </a:p>
          <a:p>
            <a:pPr lvl="3"/>
            <a:r>
              <a:rPr lang="en-US" dirty="0"/>
              <a:t>John Flynn</a:t>
            </a:r>
          </a:p>
          <a:p>
            <a:pPr lvl="3"/>
            <a:r>
              <a:rPr lang="en-US" dirty="0"/>
              <a:t>Patrick Waters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CCD15A-6533-D20E-0742-23A54D3EC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9" y="304799"/>
            <a:ext cx="9436075" cy="1562911"/>
          </a:xfrm>
          <a:prstGeom prst="rect">
            <a:avLst/>
          </a:prstGeom>
        </p:spPr>
      </p:pic>
      <p:pic>
        <p:nvPicPr>
          <p:cNvPr id="7" name="Content Placeholder 6" descr="A person in a light blue shirt&#10;&#10;Description automatically generated">
            <a:extLst>
              <a:ext uri="{FF2B5EF4-FFF2-40B4-BE49-F238E27FC236}">
                <a16:creationId xmlns:a16="http://schemas.microsoft.com/office/drawing/2014/main" id="{C0D238EA-F826-CA1E-A59B-4BB61654B0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7" t="10459" r="36935" b="32637"/>
          <a:stretch/>
        </p:blipFill>
        <p:spPr>
          <a:xfrm>
            <a:off x="1575881" y="2723745"/>
            <a:ext cx="2490281" cy="3056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B05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 descr="A firefighter holding a pickaxe&#10;&#10;Description automatically generated">
            <a:extLst>
              <a:ext uri="{FF2B5EF4-FFF2-40B4-BE49-F238E27FC236}">
                <a16:creationId xmlns:a16="http://schemas.microsoft.com/office/drawing/2014/main" id="{06B823F1-023C-A9E6-9A6F-2DFC25483D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2" t="2744" r="22799" b="33594"/>
          <a:stretch/>
        </p:blipFill>
        <p:spPr>
          <a:xfrm>
            <a:off x="9046058" y="844570"/>
            <a:ext cx="2533952" cy="217100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B05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6055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30FF2-8D73-F100-8AB9-8D41ADDB9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2085" y="2947481"/>
            <a:ext cx="4641716" cy="3229482"/>
          </a:xfrm>
        </p:spPr>
        <p:txBody>
          <a:bodyPr/>
          <a:lstStyle/>
          <a:p>
            <a:r>
              <a:rPr lang="en-US" dirty="0"/>
              <a:t>Bob Falzone</a:t>
            </a:r>
          </a:p>
          <a:p>
            <a:pPr lvl="1"/>
            <a:r>
              <a:rPr lang="en-US" dirty="0"/>
              <a:t>Charter Member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Company Delegate</a:t>
            </a:r>
          </a:p>
          <a:p>
            <a:pPr lvl="1"/>
            <a:r>
              <a:rPr lang="en-US" dirty="0"/>
              <a:t>Delegate under Captains</a:t>
            </a:r>
          </a:p>
          <a:p>
            <a:pPr lvl="2"/>
            <a:r>
              <a:rPr lang="en-US" dirty="0"/>
              <a:t>Joseph P. Gallagher</a:t>
            </a:r>
          </a:p>
          <a:p>
            <a:pPr lvl="2"/>
            <a:r>
              <a:rPr lang="en-US" dirty="0"/>
              <a:t>John J. Fanning</a:t>
            </a:r>
          </a:p>
          <a:p>
            <a:pPr lvl="2"/>
            <a:r>
              <a:rPr lang="en-US" dirty="0"/>
              <a:t>Howard Kennedy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CCD15A-6533-D20E-0742-23A54D3EC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9" y="304799"/>
            <a:ext cx="9436075" cy="1562911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FDEEBBE-B05F-E33F-7C13-D9B7B4B8C6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3" t="41560" r="62653" b="48369"/>
          <a:stretch/>
        </p:blipFill>
        <p:spPr>
          <a:xfrm>
            <a:off x="9361137" y="681037"/>
            <a:ext cx="1992664" cy="196498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B05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 descr="A group of people in red suits&#10;&#10;Description automatically generated">
            <a:extLst>
              <a:ext uri="{FF2B5EF4-FFF2-40B4-BE49-F238E27FC236}">
                <a16:creationId xmlns:a16="http://schemas.microsoft.com/office/drawing/2014/main" id="{09AA9679-5FC6-0858-7D26-7FA900A8DF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9" t="13863" r="64539" b="72765"/>
          <a:stretch/>
        </p:blipFill>
        <p:spPr>
          <a:xfrm>
            <a:off x="1614790" y="2646024"/>
            <a:ext cx="2667062" cy="339756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B05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274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30FF2-8D73-F100-8AB9-8D41ADDB9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2085" y="2947481"/>
            <a:ext cx="4641716" cy="3229482"/>
          </a:xfrm>
        </p:spPr>
        <p:txBody>
          <a:bodyPr/>
          <a:lstStyle/>
          <a:p>
            <a:r>
              <a:rPr lang="en-US" dirty="0"/>
              <a:t>James Hay</a:t>
            </a:r>
          </a:p>
          <a:p>
            <a:pPr lvl="1"/>
            <a:r>
              <a:rPr lang="en-US" dirty="0"/>
              <a:t>Company Delegate</a:t>
            </a:r>
          </a:p>
          <a:p>
            <a:pPr lvl="1"/>
            <a:r>
              <a:rPr lang="en-US" dirty="0"/>
              <a:t>Promoted to Lieutenant &amp; Captain</a:t>
            </a:r>
          </a:p>
          <a:p>
            <a:pPr lvl="1"/>
            <a:r>
              <a:rPr lang="en-US" dirty="0"/>
              <a:t>Served under Captains</a:t>
            </a:r>
          </a:p>
          <a:p>
            <a:pPr lvl="2"/>
            <a:r>
              <a:rPr lang="en-US" dirty="0"/>
              <a:t>John Fatta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CCD15A-6533-D20E-0742-23A54D3EC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9" y="304799"/>
            <a:ext cx="9436075" cy="1562911"/>
          </a:xfrm>
          <a:prstGeom prst="rect">
            <a:avLst/>
          </a:prstGeom>
        </p:spPr>
      </p:pic>
      <p:pic>
        <p:nvPicPr>
          <p:cNvPr id="7" name="Content Placeholder 6" descr="A person standing at a podium&#10;&#10;Description automatically generated">
            <a:extLst>
              <a:ext uri="{FF2B5EF4-FFF2-40B4-BE49-F238E27FC236}">
                <a16:creationId xmlns:a16="http://schemas.microsoft.com/office/drawing/2014/main" id="{FDA79CEC-75CB-7051-97C2-B5A020F0B5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3" t="31377" r="67299" b="48957"/>
          <a:stretch/>
        </p:blipFill>
        <p:spPr>
          <a:xfrm rot="5400000">
            <a:off x="1235940" y="2703758"/>
            <a:ext cx="3229481" cy="288034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B05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 descr="A group of people in red suits&#10;&#10;Description automatically generated">
            <a:extLst>
              <a:ext uri="{FF2B5EF4-FFF2-40B4-BE49-F238E27FC236}">
                <a16:creationId xmlns:a16="http://schemas.microsoft.com/office/drawing/2014/main" id="{2E00C7E8-E2A7-365D-3405-12A41A8C3C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8" t="2695" r="7730" b="78298"/>
          <a:stretch/>
        </p:blipFill>
        <p:spPr>
          <a:xfrm>
            <a:off x="9503924" y="868179"/>
            <a:ext cx="1849877" cy="199906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B05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6115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30FF2-8D73-F100-8AB9-8D41ADDB9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2085" y="2947481"/>
            <a:ext cx="4641716" cy="3229482"/>
          </a:xfrm>
        </p:spPr>
        <p:txBody>
          <a:bodyPr/>
          <a:lstStyle/>
          <a:p>
            <a:r>
              <a:rPr lang="en-US" dirty="0"/>
              <a:t>Joe Napoli</a:t>
            </a:r>
          </a:p>
          <a:p>
            <a:pPr lvl="1"/>
            <a:r>
              <a:rPr lang="en-US" dirty="0"/>
              <a:t>Company Delegate</a:t>
            </a:r>
          </a:p>
          <a:p>
            <a:pPr lvl="1"/>
            <a:r>
              <a:rPr lang="en-US" dirty="0"/>
              <a:t>Served under Captains</a:t>
            </a:r>
          </a:p>
          <a:p>
            <a:pPr lvl="2"/>
            <a:r>
              <a:rPr lang="en-US" dirty="0"/>
              <a:t>John Flynn</a:t>
            </a:r>
          </a:p>
          <a:p>
            <a:pPr lvl="2"/>
            <a:r>
              <a:rPr lang="en-US" dirty="0"/>
              <a:t>Brian Smith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CCD15A-6533-D20E-0742-23A54D3EC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9" y="304799"/>
            <a:ext cx="9436075" cy="1562911"/>
          </a:xfrm>
          <a:prstGeom prst="rect">
            <a:avLst/>
          </a:prstGeom>
        </p:spPr>
      </p:pic>
      <p:pic>
        <p:nvPicPr>
          <p:cNvPr id="7" name="Content Placeholder 6" descr="A chef cutting meat in a kitchen&#10;&#10;Description automatically generated">
            <a:extLst>
              <a:ext uri="{FF2B5EF4-FFF2-40B4-BE49-F238E27FC236}">
                <a16:creationId xmlns:a16="http://schemas.microsoft.com/office/drawing/2014/main" id="{3E48D388-04F5-D4DE-75B0-932E341E33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91"/>
          <a:stretch/>
        </p:blipFill>
        <p:spPr>
          <a:xfrm>
            <a:off x="1138338" y="2694721"/>
            <a:ext cx="2645721" cy="298018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B05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 descr="Two men posing for a picture&#10;&#10;Description automatically generated">
            <a:extLst>
              <a:ext uri="{FF2B5EF4-FFF2-40B4-BE49-F238E27FC236}">
                <a16:creationId xmlns:a16="http://schemas.microsoft.com/office/drawing/2014/main" id="{E109F7C9-082F-6183-4E5F-3F35F7C385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6" t="25046" r="41029" b="54594"/>
          <a:stretch/>
        </p:blipFill>
        <p:spPr>
          <a:xfrm>
            <a:off x="9251005" y="535064"/>
            <a:ext cx="1634246" cy="217258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B05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1906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30FF2-8D73-F100-8AB9-8D41ADDB9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2936" y="2782111"/>
            <a:ext cx="4641716" cy="3229482"/>
          </a:xfrm>
        </p:spPr>
        <p:txBody>
          <a:bodyPr/>
          <a:lstStyle/>
          <a:p>
            <a:r>
              <a:rPr lang="en-US" dirty="0"/>
              <a:t>Anthony Castagna</a:t>
            </a:r>
          </a:p>
          <a:p>
            <a:pPr lvl="1"/>
            <a:r>
              <a:rPr lang="en-US" dirty="0"/>
              <a:t>Company Delegate</a:t>
            </a:r>
          </a:p>
          <a:p>
            <a:pPr lvl="1"/>
            <a:r>
              <a:rPr lang="en-US" dirty="0"/>
              <a:t>Survivor on 9/11</a:t>
            </a:r>
          </a:p>
          <a:p>
            <a:pPr lvl="1"/>
            <a:r>
              <a:rPr lang="en-US" dirty="0"/>
              <a:t>Served under Captain</a:t>
            </a:r>
          </a:p>
          <a:p>
            <a:pPr lvl="2"/>
            <a:r>
              <a:rPr lang="en-US" dirty="0"/>
              <a:t>Kevin Culley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CCD15A-6533-D20E-0742-23A54D3EC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9" y="304799"/>
            <a:ext cx="9436075" cy="1562911"/>
          </a:xfrm>
          <a:prstGeom prst="rect">
            <a:avLst/>
          </a:prstGeom>
        </p:spPr>
      </p:pic>
      <p:pic>
        <p:nvPicPr>
          <p:cNvPr id="3" name="Picture 2" descr="A group of people sitting together&#10;&#10;Description automatically generated">
            <a:extLst>
              <a:ext uri="{FF2B5EF4-FFF2-40B4-BE49-F238E27FC236}">
                <a16:creationId xmlns:a16="http://schemas.microsoft.com/office/drawing/2014/main" id="{75D28915-E187-70E4-5940-A94063567C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9" t="18441" r="38671" b="46099"/>
          <a:stretch/>
        </p:blipFill>
        <p:spPr>
          <a:xfrm>
            <a:off x="9523010" y="616090"/>
            <a:ext cx="1530652" cy="216602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B05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 descr="Firefighters working on a plane&#10;&#10;Description automatically generated">
            <a:extLst>
              <a:ext uri="{FF2B5EF4-FFF2-40B4-BE49-F238E27FC236}">
                <a16:creationId xmlns:a16="http://schemas.microsoft.com/office/drawing/2014/main" id="{F1DB0C75-60A1-C7D1-F298-F790C9A1F7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3" t="2411" r="45922" b="70355"/>
          <a:stretch/>
        </p:blipFill>
        <p:spPr>
          <a:xfrm>
            <a:off x="1113742" y="2694721"/>
            <a:ext cx="2980184" cy="298018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B05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5547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30FF2-8D73-F100-8AB9-8D41ADDB9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2084" y="2947481"/>
            <a:ext cx="4990289" cy="322948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Wayne Hisgen</a:t>
            </a:r>
          </a:p>
          <a:p>
            <a:pPr lvl="1"/>
            <a:r>
              <a:rPr lang="en-US" dirty="0"/>
              <a:t>Company Delegate</a:t>
            </a:r>
          </a:p>
          <a:p>
            <a:pPr lvl="1"/>
            <a:r>
              <a:rPr lang="en-US" dirty="0"/>
              <a:t>Battalion Delegate</a:t>
            </a:r>
          </a:p>
          <a:p>
            <a:pPr lvl="1"/>
            <a:r>
              <a:rPr lang="en-US" dirty="0"/>
              <a:t>Longest serving Delegate 11yrs.</a:t>
            </a:r>
          </a:p>
          <a:p>
            <a:pPr lvl="1"/>
            <a:r>
              <a:rPr lang="en-US" dirty="0"/>
              <a:t>Served under Captains</a:t>
            </a:r>
          </a:p>
          <a:p>
            <a:pPr lvl="2"/>
            <a:r>
              <a:rPr lang="en-US" dirty="0"/>
              <a:t>Brian Smith</a:t>
            </a:r>
          </a:p>
          <a:p>
            <a:pPr lvl="2"/>
            <a:r>
              <a:rPr lang="en-US" dirty="0"/>
              <a:t>Nicholas Corrado</a:t>
            </a:r>
          </a:p>
          <a:p>
            <a:pPr lvl="2"/>
            <a:r>
              <a:rPr lang="en-US" dirty="0"/>
              <a:t>John Flynn</a:t>
            </a:r>
          </a:p>
          <a:p>
            <a:pPr lvl="2"/>
            <a:r>
              <a:rPr lang="en-US" dirty="0"/>
              <a:t>James D’Avolio</a:t>
            </a:r>
          </a:p>
          <a:p>
            <a:pPr lvl="2"/>
            <a:r>
              <a:rPr lang="en-US" dirty="0"/>
              <a:t>Joseph Abbamonte</a:t>
            </a:r>
          </a:p>
          <a:p>
            <a:pPr lvl="2"/>
            <a:r>
              <a:rPr lang="en-US" dirty="0"/>
              <a:t>Paul Smith</a:t>
            </a:r>
          </a:p>
          <a:p>
            <a:pPr lvl="2"/>
            <a:r>
              <a:rPr lang="en-US" dirty="0"/>
              <a:t>John Hansen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CCD15A-6533-D20E-0742-23A54D3EC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9" y="304799"/>
            <a:ext cx="9436075" cy="1562911"/>
          </a:xfrm>
          <a:prstGeom prst="rect">
            <a:avLst/>
          </a:prstGeom>
        </p:spPr>
      </p:pic>
      <p:pic>
        <p:nvPicPr>
          <p:cNvPr id="13" name="Content Placeholder 12" descr="A few firefighters looking at a computer&#10;&#10;Description automatically generated">
            <a:extLst>
              <a:ext uri="{FF2B5EF4-FFF2-40B4-BE49-F238E27FC236}">
                <a16:creationId xmlns:a16="http://schemas.microsoft.com/office/drawing/2014/main" id="{354146E6-913F-319D-0584-72A2B65057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570213"/>
            <a:ext cx="5141101" cy="337338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B05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E03B5D9-8193-DDBC-2F09-3CE52E5078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2" t="6803" r="57952" b="76820"/>
          <a:stretch/>
        </p:blipFill>
        <p:spPr>
          <a:xfrm>
            <a:off x="10213084" y="846306"/>
            <a:ext cx="1140717" cy="164397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B05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491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30FF2-8D73-F100-8AB9-8D41ADDB9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2085" y="2947481"/>
            <a:ext cx="4641716" cy="3229482"/>
          </a:xfrm>
        </p:spPr>
        <p:txBody>
          <a:bodyPr/>
          <a:lstStyle/>
          <a:p>
            <a:r>
              <a:rPr lang="en-US" dirty="0"/>
              <a:t>Eric Philips</a:t>
            </a:r>
          </a:p>
          <a:p>
            <a:pPr lvl="1"/>
            <a:r>
              <a:rPr lang="en-US" dirty="0"/>
              <a:t>Current Company Delegate</a:t>
            </a:r>
          </a:p>
          <a:p>
            <a:pPr lvl="1"/>
            <a:r>
              <a:rPr lang="en-US" dirty="0"/>
              <a:t>Served under Captain</a:t>
            </a:r>
          </a:p>
          <a:p>
            <a:pPr lvl="2"/>
            <a:r>
              <a:rPr lang="en-US" dirty="0"/>
              <a:t>John Hansen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CCD15A-6533-D20E-0742-23A54D3EC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9" y="304799"/>
            <a:ext cx="9436075" cy="1562911"/>
          </a:xfrm>
          <a:prstGeom prst="rect">
            <a:avLst/>
          </a:prstGeom>
        </p:spPr>
      </p:pic>
      <p:pic>
        <p:nvPicPr>
          <p:cNvPr id="7" name="Content Placeholder 6" descr="A group of people in uniform&#10;&#10;Description automatically generated">
            <a:extLst>
              <a:ext uri="{FF2B5EF4-FFF2-40B4-BE49-F238E27FC236}">
                <a16:creationId xmlns:a16="http://schemas.microsoft.com/office/drawing/2014/main" id="{6D2C0581-91A6-311C-0B7F-10B1641018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4" t="27314" r="63048" b="56249"/>
          <a:stretch/>
        </p:blipFill>
        <p:spPr>
          <a:xfrm>
            <a:off x="1789888" y="2947481"/>
            <a:ext cx="1538951" cy="218872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B05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7538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960</TotalTime>
  <Words>250</Words>
  <Application>Microsoft Office PowerPoint</Application>
  <PresentationFormat>Widescreen</PresentationFormat>
  <Paragraphs>59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UFOA &amp; UFA in Haz-Mat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Hudson Valley East shop the website</dc:title>
  <dc:creator>Philip McArdle</dc:creator>
  <cp:lastModifiedBy>Philip H McArdle</cp:lastModifiedBy>
  <cp:revision>70</cp:revision>
  <cp:lastPrinted>2024-04-27T05:50:50Z</cp:lastPrinted>
  <dcterms:created xsi:type="dcterms:W3CDTF">2015-05-12T11:14:43Z</dcterms:created>
  <dcterms:modified xsi:type="dcterms:W3CDTF">2024-04-29T19:01:15Z</dcterms:modified>
</cp:coreProperties>
</file>